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23"/>
  </p:notesMasterIdLst>
  <p:sldIdLst>
    <p:sldId id="257" r:id="rId2"/>
    <p:sldId id="259" r:id="rId3"/>
    <p:sldId id="256" r:id="rId4"/>
    <p:sldId id="280" r:id="rId5"/>
    <p:sldId id="276" r:id="rId6"/>
    <p:sldId id="279" r:id="rId7"/>
    <p:sldId id="278" r:id="rId8"/>
    <p:sldId id="258" r:id="rId9"/>
    <p:sldId id="262" r:id="rId10"/>
    <p:sldId id="263" r:id="rId11"/>
    <p:sldId id="264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912309-350F-462C-978C-09DD62FC7D0D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B0E28F-4815-4530-A837-F55C04116630}">
      <dgm:prSet phldrT="[Текст]" custT="1"/>
      <dgm:spPr/>
      <dgm:t>
        <a:bodyPr/>
        <a:lstStyle/>
        <a:p>
          <a:r>
            <a:rPr lang="ru-RU" sz="1600" b="1" dirty="0" smtClean="0"/>
            <a:t>Проектирование</a:t>
          </a:r>
          <a:endParaRPr lang="ru-RU" sz="1600" b="1" dirty="0"/>
        </a:p>
      </dgm:t>
    </dgm:pt>
    <dgm:pt modelId="{7F1284E3-A04A-4D4A-883E-1554A4DA4B65}" type="parTrans" cxnId="{72FE77A6-8211-4DDB-8A16-906AF5162363}">
      <dgm:prSet/>
      <dgm:spPr/>
      <dgm:t>
        <a:bodyPr/>
        <a:lstStyle/>
        <a:p>
          <a:endParaRPr lang="ru-RU"/>
        </a:p>
      </dgm:t>
    </dgm:pt>
    <dgm:pt modelId="{DDCFE225-C253-4E9C-80CE-2FC0C2F235F3}" type="sibTrans" cxnId="{72FE77A6-8211-4DDB-8A16-906AF5162363}">
      <dgm:prSet/>
      <dgm:spPr/>
      <dgm:t>
        <a:bodyPr/>
        <a:lstStyle/>
        <a:p>
          <a:endParaRPr lang="ru-RU"/>
        </a:p>
      </dgm:t>
    </dgm:pt>
    <dgm:pt modelId="{6D305EFD-52B3-4C30-B976-3027CEDFE213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Трудовые ресурсы</a:t>
          </a:r>
          <a:endParaRPr lang="ru-RU" sz="1200" b="1" dirty="0">
            <a:solidFill>
              <a:srgbClr val="0070C0"/>
            </a:solidFill>
          </a:endParaRPr>
        </a:p>
      </dgm:t>
    </dgm:pt>
    <dgm:pt modelId="{6C1091A4-A83C-4929-9E35-BC0B4039EE95}" type="parTrans" cxnId="{A6F46925-4B3F-4ADE-88B2-37E6507CA12E}">
      <dgm:prSet/>
      <dgm:spPr/>
      <dgm:t>
        <a:bodyPr/>
        <a:lstStyle/>
        <a:p>
          <a:endParaRPr lang="ru-RU"/>
        </a:p>
      </dgm:t>
    </dgm:pt>
    <dgm:pt modelId="{67CC2901-3F3C-4A9F-A7E0-D64914A6547E}" type="sibTrans" cxnId="{A6F46925-4B3F-4ADE-88B2-37E6507CA12E}">
      <dgm:prSet/>
      <dgm:spPr/>
      <dgm:t>
        <a:bodyPr/>
        <a:lstStyle/>
        <a:p>
          <a:endParaRPr lang="ru-RU"/>
        </a:p>
      </dgm:t>
    </dgm:pt>
    <dgm:pt modelId="{3DA29D16-7C24-45BA-B49C-13103E9B806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Материальные ресурсы</a:t>
          </a:r>
          <a:endParaRPr lang="ru-RU" sz="1200" b="1" dirty="0">
            <a:solidFill>
              <a:srgbClr val="0070C0"/>
            </a:solidFill>
          </a:endParaRPr>
        </a:p>
      </dgm:t>
    </dgm:pt>
    <dgm:pt modelId="{697F06D9-9FE3-40DB-9887-C17D151A601E}" type="parTrans" cxnId="{F019ECE0-E4F5-4F46-8AB0-1582FD88FF59}">
      <dgm:prSet/>
      <dgm:spPr/>
      <dgm:t>
        <a:bodyPr/>
        <a:lstStyle/>
        <a:p>
          <a:endParaRPr lang="ru-RU"/>
        </a:p>
      </dgm:t>
    </dgm:pt>
    <dgm:pt modelId="{51743EAD-D0AE-49DC-9603-AECD6EABC9D8}" type="sibTrans" cxnId="{F019ECE0-E4F5-4F46-8AB0-1582FD88FF59}">
      <dgm:prSet/>
      <dgm:spPr/>
      <dgm:t>
        <a:bodyPr/>
        <a:lstStyle/>
        <a:p>
          <a:endParaRPr lang="ru-RU"/>
        </a:p>
      </dgm:t>
    </dgm:pt>
    <dgm:pt modelId="{F04F0302-7C0A-4908-9197-A447A6E03BB8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Технические средства</a:t>
          </a:r>
          <a:endParaRPr lang="ru-RU" sz="1200" b="1" dirty="0">
            <a:solidFill>
              <a:srgbClr val="0070C0"/>
            </a:solidFill>
          </a:endParaRPr>
        </a:p>
      </dgm:t>
    </dgm:pt>
    <dgm:pt modelId="{770480BE-CBDB-40B1-A041-7A47839B6CA9}" type="parTrans" cxnId="{AE238F30-ECF3-4F81-BB7D-A88D0953BF19}">
      <dgm:prSet/>
      <dgm:spPr/>
      <dgm:t>
        <a:bodyPr/>
        <a:lstStyle/>
        <a:p>
          <a:endParaRPr lang="ru-RU"/>
        </a:p>
      </dgm:t>
    </dgm:pt>
    <dgm:pt modelId="{5343C3D7-A7C9-42E3-AF37-66DBE7B4902F}" type="sibTrans" cxnId="{AE238F30-ECF3-4F81-BB7D-A88D0953BF19}">
      <dgm:prSet/>
      <dgm:spPr/>
      <dgm:t>
        <a:bodyPr/>
        <a:lstStyle/>
        <a:p>
          <a:endParaRPr lang="ru-RU"/>
        </a:p>
      </dgm:t>
    </dgm:pt>
    <dgm:pt modelId="{91AB65B6-E250-4098-9FF6-B72FD36EE1CA}">
      <dgm:prSet phldrT="[Текст]" custT="1"/>
      <dgm:spPr/>
      <dgm:t>
        <a:bodyPr/>
        <a:lstStyle/>
        <a:p>
          <a:r>
            <a:rPr lang="ru-RU" sz="1600" b="1" dirty="0" smtClean="0"/>
            <a:t>Транспортирование</a:t>
          </a:r>
          <a:endParaRPr lang="ru-RU" sz="1600" b="1" dirty="0"/>
        </a:p>
      </dgm:t>
    </dgm:pt>
    <dgm:pt modelId="{A4AF912D-FB2F-4946-910C-1ED0C714CA4D}" type="parTrans" cxnId="{5947FCEE-CB81-41EC-955A-0B0F6157E419}">
      <dgm:prSet/>
      <dgm:spPr/>
      <dgm:t>
        <a:bodyPr/>
        <a:lstStyle/>
        <a:p>
          <a:endParaRPr lang="ru-RU"/>
        </a:p>
      </dgm:t>
    </dgm:pt>
    <dgm:pt modelId="{65BA4471-6D26-49E9-8F79-68F551887293}" type="sibTrans" cxnId="{5947FCEE-CB81-41EC-955A-0B0F6157E419}">
      <dgm:prSet/>
      <dgm:spPr/>
      <dgm:t>
        <a:bodyPr/>
        <a:lstStyle/>
        <a:p>
          <a:endParaRPr lang="ru-RU"/>
        </a:p>
      </dgm:t>
    </dgm:pt>
    <dgm:pt modelId="{ADD8B8A3-51F5-4170-B6F5-BD7F5AC40B2C}">
      <dgm:prSet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Трудовые ресурсы</a:t>
          </a:r>
          <a:endParaRPr lang="ru-RU" sz="1200" b="1" dirty="0">
            <a:solidFill>
              <a:srgbClr val="0070C0"/>
            </a:solidFill>
          </a:endParaRPr>
        </a:p>
      </dgm:t>
    </dgm:pt>
    <dgm:pt modelId="{40CDE82D-61F1-4C34-96C9-5DD4CBAC5F7F}" type="parTrans" cxnId="{33530325-5AE1-4A64-BFB2-0DD6D322C70A}">
      <dgm:prSet/>
      <dgm:spPr/>
      <dgm:t>
        <a:bodyPr/>
        <a:lstStyle/>
        <a:p>
          <a:endParaRPr lang="ru-RU"/>
        </a:p>
      </dgm:t>
    </dgm:pt>
    <dgm:pt modelId="{88EC4992-175B-4844-B2AD-0C105952744D}" type="sibTrans" cxnId="{33530325-5AE1-4A64-BFB2-0DD6D322C70A}">
      <dgm:prSet/>
      <dgm:spPr/>
      <dgm:t>
        <a:bodyPr/>
        <a:lstStyle/>
        <a:p>
          <a:endParaRPr lang="ru-RU"/>
        </a:p>
      </dgm:t>
    </dgm:pt>
    <dgm:pt modelId="{52C2660D-D67E-4272-A208-268DCEF25187}">
      <dgm:prSet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Материальные ресурсы</a:t>
          </a:r>
          <a:endParaRPr lang="ru-RU" sz="1200" b="1" dirty="0">
            <a:solidFill>
              <a:srgbClr val="0070C0"/>
            </a:solidFill>
          </a:endParaRPr>
        </a:p>
      </dgm:t>
    </dgm:pt>
    <dgm:pt modelId="{9F289BE3-4719-431C-ABFB-6F5830A6EE4F}" type="parTrans" cxnId="{DB2166E5-07A7-46A6-8D04-6AAE8560B47B}">
      <dgm:prSet/>
      <dgm:spPr/>
      <dgm:t>
        <a:bodyPr/>
        <a:lstStyle/>
        <a:p>
          <a:endParaRPr lang="ru-RU"/>
        </a:p>
      </dgm:t>
    </dgm:pt>
    <dgm:pt modelId="{FF63F4A7-213C-4B41-B894-3EEAE5CB0D29}" type="sibTrans" cxnId="{DB2166E5-07A7-46A6-8D04-6AAE8560B47B}">
      <dgm:prSet/>
      <dgm:spPr/>
      <dgm:t>
        <a:bodyPr/>
        <a:lstStyle/>
        <a:p>
          <a:endParaRPr lang="ru-RU"/>
        </a:p>
      </dgm:t>
    </dgm:pt>
    <dgm:pt modelId="{C31DA84C-CC91-4144-BA39-D8062484D91C}">
      <dgm:prSet phldrT="[Текст]" custT="1"/>
      <dgm:spPr/>
      <dgm:t>
        <a:bodyPr/>
        <a:lstStyle/>
        <a:p>
          <a:r>
            <a:rPr lang="ru-RU" sz="1600" b="1" dirty="0" smtClean="0"/>
            <a:t>Строительно-монтажные работы</a:t>
          </a:r>
          <a:endParaRPr lang="ru-RU" sz="1600" b="1" dirty="0"/>
        </a:p>
      </dgm:t>
    </dgm:pt>
    <dgm:pt modelId="{192FAE36-C315-4387-9124-FAFD9091460B}" type="parTrans" cxnId="{93248D96-ABF3-412A-9DF6-1E3476528E36}">
      <dgm:prSet/>
      <dgm:spPr/>
      <dgm:t>
        <a:bodyPr/>
        <a:lstStyle/>
        <a:p>
          <a:endParaRPr lang="ru-RU"/>
        </a:p>
      </dgm:t>
    </dgm:pt>
    <dgm:pt modelId="{4D3996CD-EECA-4305-842B-DF178F7EB2C4}" type="sibTrans" cxnId="{93248D96-ABF3-412A-9DF6-1E3476528E36}">
      <dgm:prSet/>
      <dgm:spPr/>
      <dgm:t>
        <a:bodyPr/>
        <a:lstStyle/>
        <a:p>
          <a:endParaRPr lang="ru-RU"/>
        </a:p>
      </dgm:t>
    </dgm:pt>
    <dgm:pt modelId="{8608F60D-A544-43EC-AF68-07E953157974}">
      <dgm:prSet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Трудовые ресурсы</a:t>
          </a:r>
          <a:endParaRPr lang="ru-RU" sz="1200" b="1" dirty="0">
            <a:solidFill>
              <a:srgbClr val="0070C0"/>
            </a:solidFill>
          </a:endParaRPr>
        </a:p>
      </dgm:t>
    </dgm:pt>
    <dgm:pt modelId="{494A05AF-5944-4F5C-907A-2FC7A61B1F97}" type="parTrans" cxnId="{F2F73460-F597-40D8-90D3-87E524F509E9}">
      <dgm:prSet/>
      <dgm:spPr/>
      <dgm:t>
        <a:bodyPr/>
        <a:lstStyle/>
        <a:p>
          <a:endParaRPr lang="ru-RU"/>
        </a:p>
      </dgm:t>
    </dgm:pt>
    <dgm:pt modelId="{05968D55-E7E4-48A8-A298-45BFD89853BA}" type="sibTrans" cxnId="{F2F73460-F597-40D8-90D3-87E524F509E9}">
      <dgm:prSet/>
      <dgm:spPr/>
      <dgm:t>
        <a:bodyPr/>
        <a:lstStyle/>
        <a:p>
          <a:endParaRPr lang="ru-RU"/>
        </a:p>
      </dgm:t>
    </dgm:pt>
    <dgm:pt modelId="{23B70987-A182-4C85-9A16-A7F80DE447B6}">
      <dgm:prSet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Материальные ресурсы</a:t>
          </a:r>
          <a:endParaRPr lang="ru-RU" sz="1200" b="1" dirty="0">
            <a:solidFill>
              <a:srgbClr val="0070C0"/>
            </a:solidFill>
          </a:endParaRPr>
        </a:p>
      </dgm:t>
    </dgm:pt>
    <dgm:pt modelId="{C424170C-49D7-49EA-AA24-87DA7129C708}" type="parTrans" cxnId="{291DB1E3-0BFA-42AB-B962-5C035D4EB183}">
      <dgm:prSet/>
      <dgm:spPr/>
      <dgm:t>
        <a:bodyPr/>
        <a:lstStyle/>
        <a:p>
          <a:endParaRPr lang="ru-RU"/>
        </a:p>
      </dgm:t>
    </dgm:pt>
    <dgm:pt modelId="{4D2EF98C-E71E-4B74-B812-D04C49F27548}" type="sibTrans" cxnId="{291DB1E3-0BFA-42AB-B962-5C035D4EB183}">
      <dgm:prSet/>
      <dgm:spPr/>
      <dgm:t>
        <a:bodyPr/>
        <a:lstStyle/>
        <a:p>
          <a:endParaRPr lang="ru-RU"/>
        </a:p>
      </dgm:t>
    </dgm:pt>
    <dgm:pt modelId="{CEB2C837-83C7-4D18-AB93-1C2B7F8E633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Аппарат управления</a:t>
          </a:r>
          <a:endParaRPr lang="ru-RU" sz="1200" b="1" dirty="0">
            <a:solidFill>
              <a:srgbClr val="0070C0"/>
            </a:solidFill>
          </a:endParaRPr>
        </a:p>
      </dgm:t>
    </dgm:pt>
    <dgm:pt modelId="{E13AC2AD-A4E3-4751-A644-1065AE52C951}" type="parTrans" cxnId="{21F704F7-52AB-4ED2-B466-76A71A4E786D}">
      <dgm:prSet/>
      <dgm:spPr/>
      <dgm:t>
        <a:bodyPr/>
        <a:lstStyle/>
        <a:p>
          <a:endParaRPr lang="ru-RU"/>
        </a:p>
      </dgm:t>
    </dgm:pt>
    <dgm:pt modelId="{EAA8001A-39B3-47C4-877C-BB70626B7590}" type="sibTrans" cxnId="{21F704F7-52AB-4ED2-B466-76A71A4E786D}">
      <dgm:prSet/>
      <dgm:spPr/>
      <dgm:t>
        <a:bodyPr/>
        <a:lstStyle/>
        <a:p>
          <a:endParaRPr lang="ru-RU"/>
        </a:p>
      </dgm:t>
    </dgm:pt>
    <dgm:pt modelId="{9EEF0439-9C1B-407C-8114-973D6EC52EB5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Аппарат управления</a:t>
          </a:r>
          <a:endParaRPr lang="ru-RU" sz="1200" b="1" dirty="0">
            <a:solidFill>
              <a:srgbClr val="0070C0"/>
            </a:solidFill>
          </a:endParaRPr>
        </a:p>
      </dgm:t>
    </dgm:pt>
    <dgm:pt modelId="{C8FA4839-FC18-4BDD-8950-A45E96ACC2D9}" type="parTrans" cxnId="{8D608078-AB71-45B4-859B-AD08FAA69267}">
      <dgm:prSet/>
      <dgm:spPr/>
      <dgm:t>
        <a:bodyPr/>
        <a:lstStyle/>
        <a:p>
          <a:endParaRPr lang="ru-RU"/>
        </a:p>
      </dgm:t>
    </dgm:pt>
    <dgm:pt modelId="{0EEBBA7F-AEB3-4D1F-90A5-1E957BB9D3BF}" type="sibTrans" cxnId="{8D608078-AB71-45B4-859B-AD08FAA69267}">
      <dgm:prSet/>
      <dgm:spPr/>
      <dgm:t>
        <a:bodyPr/>
        <a:lstStyle/>
        <a:p>
          <a:endParaRPr lang="ru-RU"/>
        </a:p>
      </dgm:t>
    </dgm:pt>
    <dgm:pt modelId="{2FCF6C9B-2E81-41CE-AB37-DCE66F2DD52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Аппарат управления</a:t>
          </a:r>
          <a:endParaRPr lang="ru-RU" sz="1200" b="1" dirty="0">
            <a:solidFill>
              <a:srgbClr val="0070C0"/>
            </a:solidFill>
          </a:endParaRPr>
        </a:p>
      </dgm:t>
    </dgm:pt>
    <dgm:pt modelId="{493FAB09-F279-4B8C-9408-2CA582524192}" type="parTrans" cxnId="{635AAA21-944C-4953-A489-37F36EE4C4D0}">
      <dgm:prSet/>
      <dgm:spPr/>
      <dgm:t>
        <a:bodyPr/>
        <a:lstStyle/>
        <a:p>
          <a:endParaRPr lang="ru-RU"/>
        </a:p>
      </dgm:t>
    </dgm:pt>
    <dgm:pt modelId="{8FB752A2-22C1-4974-88A7-E1EE0080AFEA}" type="sibTrans" cxnId="{635AAA21-944C-4953-A489-37F36EE4C4D0}">
      <dgm:prSet/>
      <dgm:spPr/>
      <dgm:t>
        <a:bodyPr/>
        <a:lstStyle/>
        <a:p>
          <a:endParaRPr lang="ru-RU"/>
        </a:p>
      </dgm:t>
    </dgm:pt>
    <dgm:pt modelId="{F76216C7-CFCE-4AA2-A5F8-5597C7BF76F8}">
      <dgm:prSet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Технические средства</a:t>
          </a:r>
          <a:endParaRPr lang="ru-RU" sz="1200" b="1" dirty="0">
            <a:solidFill>
              <a:srgbClr val="0070C0"/>
            </a:solidFill>
          </a:endParaRPr>
        </a:p>
      </dgm:t>
    </dgm:pt>
    <dgm:pt modelId="{93628AA3-F213-4B5B-86A8-20469F5D21FE}" type="parTrans" cxnId="{DFECABB9-4359-4F3F-95D4-53299FAD9C64}">
      <dgm:prSet/>
      <dgm:spPr/>
      <dgm:t>
        <a:bodyPr/>
        <a:lstStyle/>
        <a:p>
          <a:endParaRPr lang="ru-RU"/>
        </a:p>
      </dgm:t>
    </dgm:pt>
    <dgm:pt modelId="{7F8E881B-826C-4308-9411-30AAB07E10DD}" type="sibTrans" cxnId="{DFECABB9-4359-4F3F-95D4-53299FAD9C64}">
      <dgm:prSet/>
      <dgm:spPr/>
      <dgm:t>
        <a:bodyPr/>
        <a:lstStyle/>
        <a:p>
          <a:endParaRPr lang="ru-RU"/>
        </a:p>
      </dgm:t>
    </dgm:pt>
    <dgm:pt modelId="{A4A8FBF9-A3FC-4FE8-86D1-B5816AD2844B}">
      <dgm:prSet custT="1"/>
      <dgm:spPr/>
      <dgm:t>
        <a:bodyPr/>
        <a:lstStyle/>
        <a:p>
          <a:r>
            <a:rPr lang="ru-RU" sz="1200" b="1" dirty="0" smtClean="0">
              <a:solidFill>
                <a:srgbClr val="0070C0"/>
              </a:solidFill>
            </a:rPr>
            <a:t>Технические средства</a:t>
          </a:r>
          <a:endParaRPr lang="ru-RU" sz="1200" b="1" dirty="0">
            <a:solidFill>
              <a:srgbClr val="0070C0"/>
            </a:solidFill>
          </a:endParaRPr>
        </a:p>
      </dgm:t>
    </dgm:pt>
    <dgm:pt modelId="{092C7EFA-AA98-4458-828A-EDD6C72CEEC0}" type="parTrans" cxnId="{EED58539-3061-44E8-9618-349678A7CB8B}">
      <dgm:prSet/>
      <dgm:spPr/>
      <dgm:t>
        <a:bodyPr/>
        <a:lstStyle/>
        <a:p>
          <a:endParaRPr lang="ru-RU"/>
        </a:p>
      </dgm:t>
    </dgm:pt>
    <dgm:pt modelId="{08F7C4A4-4D22-4176-91F5-CD960756E179}" type="sibTrans" cxnId="{EED58539-3061-44E8-9618-349678A7CB8B}">
      <dgm:prSet/>
      <dgm:spPr/>
      <dgm:t>
        <a:bodyPr/>
        <a:lstStyle/>
        <a:p>
          <a:endParaRPr lang="ru-RU"/>
        </a:p>
      </dgm:t>
    </dgm:pt>
    <dgm:pt modelId="{D7FDDE40-DBD4-4F91-9C62-391BAD569803}" type="pres">
      <dgm:prSet presAssocID="{43912309-350F-462C-978C-09DD62FC7D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37FB26-A74A-4BDC-BEAF-5E9BDFF4C55B}" type="pres">
      <dgm:prSet presAssocID="{30B0E28F-4815-4530-A837-F55C04116630}" presName="linNode" presStyleCnt="0"/>
      <dgm:spPr/>
    </dgm:pt>
    <dgm:pt modelId="{665440BA-1B40-4359-9AA6-57A2FF806104}" type="pres">
      <dgm:prSet presAssocID="{30B0E28F-4815-4530-A837-F55C0411663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9FB72-1E5B-4B84-BA55-49A0FB2548F7}" type="pres">
      <dgm:prSet presAssocID="{30B0E28F-4815-4530-A837-F55C04116630}" presName="descendantText" presStyleLbl="alignAccFollowNode1" presStyleIdx="0" presStyleCnt="3" custScaleY="135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C7859D-7D85-4F52-A58F-F1595F85D42E}" type="pres">
      <dgm:prSet presAssocID="{DDCFE225-C253-4E9C-80CE-2FC0C2F235F3}" presName="sp" presStyleCnt="0"/>
      <dgm:spPr/>
    </dgm:pt>
    <dgm:pt modelId="{1962946E-60E9-436A-8321-0C7C78D457CA}" type="pres">
      <dgm:prSet presAssocID="{91AB65B6-E250-4098-9FF6-B72FD36EE1CA}" presName="linNode" presStyleCnt="0"/>
      <dgm:spPr/>
    </dgm:pt>
    <dgm:pt modelId="{7147719C-287E-4E6B-A062-36DFE45FE199}" type="pres">
      <dgm:prSet presAssocID="{91AB65B6-E250-4098-9FF6-B72FD36EE1C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BB917-D84A-4915-9421-D0F3C5814FC2}" type="pres">
      <dgm:prSet presAssocID="{91AB65B6-E250-4098-9FF6-B72FD36EE1CA}" presName="descendantText" presStyleLbl="alignAccFollowNode1" presStyleIdx="1" presStyleCnt="3" custScaleY="135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F92C7-215E-4DA4-9F73-F541952903A0}" type="pres">
      <dgm:prSet presAssocID="{65BA4471-6D26-49E9-8F79-68F551887293}" presName="sp" presStyleCnt="0"/>
      <dgm:spPr/>
    </dgm:pt>
    <dgm:pt modelId="{168BB3D1-251D-4984-A2BD-A7F356B80A32}" type="pres">
      <dgm:prSet presAssocID="{C31DA84C-CC91-4144-BA39-D8062484D91C}" presName="linNode" presStyleCnt="0"/>
      <dgm:spPr/>
    </dgm:pt>
    <dgm:pt modelId="{41134984-9046-405F-A0F2-0106347B388C}" type="pres">
      <dgm:prSet presAssocID="{C31DA84C-CC91-4144-BA39-D8062484D91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25353-5FBF-496A-B0C4-1C4527D0EA4C}" type="pres">
      <dgm:prSet presAssocID="{C31DA84C-CC91-4144-BA39-D8062484D91C}" presName="descendantText" presStyleLbl="alignAccFollowNode1" presStyleIdx="2" presStyleCnt="3" custScaleY="135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1190EB-F8FD-47EB-8357-437F9283B093}" type="presOf" srcId="{C31DA84C-CC91-4144-BA39-D8062484D91C}" destId="{41134984-9046-405F-A0F2-0106347B388C}" srcOrd="0" destOrd="0" presId="urn:microsoft.com/office/officeart/2005/8/layout/vList5"/>
    <dgm:cxn modelId="{AC0A201B-CAF0-413F-BEB4-AE8FBE8B348C}" type="presOf" srcId="{ADD8B8A3-51F5-4170-B6F5-BD7F5AC40B2C}" destId="{13A25353-5FBF-496A-B0C4-1C4527D0EA4C}" srcOrd="0" destOrd="0" presId="urn:microsoft.com/office/officeart/2005/8/layout/vList5"/>
    <dgm:cxn modelId="{291DB1E3-0BFA-42AB-B962-5C035D4EB183}" srcId="{91AB65B6-E250-4098-9FF6-B72FD36EE1CA}" destId="{23B70987-A182-4C85-9A16-A7F80DE447B6}" srcOrd="2" destOrd="0" parTransId="{C424170C-49D7-49EA-AA24-87DA7129C708}" sibTransId="{4D2EF98C-E71E-4B74-B812-D04C49F27548}"/>
    <dgm:cxn modelId="{D63B4926-4CC5-45D2-983B-AAED1E4E2013}" type="presOf" srcId="{3DA29D16-7C24-45BA-B49C-13103E9B806F}" destId="{94B9FB72-1E5B-4B84-BA55-49A0FB2548F7}" srcOrd="0" destOrd="1" presId="urn:microsoft.com/office/officeart/2005/8/layout/vList5"/>
    <dgm:cxn modelId="{E749FF61-C869-48E0-A949-A676CE822503}" type="presOf" srcId="{6D305EFD-52B3-4C30-B976-3027CEDFE213}" destId="{94B9FB72-1E5B-4B84-BA55-49A0FB2548F7}" srcOrd="0" destOrd="0" presId="urn:microsoft.com/office/officeart/2005/8/layout/vList5"/>
    <dgm:cxn modelId="{8160456C-46AC-453A-9E11-09638AF6C7C8}" type="presOf" srcId="{A4A8FBF9-A3FC-4FE8-86D1-B5816AD2844B}" destId="{13A25353-5FBF-496A-B0C4-1C4527D0EA4C}" srcOrd="0" destOrd="1" presId="urn:microsoft.com/office/officeart/2005/8/layout/vList5"/>
    <dgm:cxn modelId="{AE238F30-ECF3-4F81-BB7D-A88D0953BF19}" srcId="{30B0E28F-4815-4530-A837-F55C04116630}" destId="{F04F0302-7C0A-4908-9197-A447A6E03BB8}" srcOrd="2" destOrd="0" parTransId="{770480BE-CBDB-40B1-A041-7A47839B6CA9}" sibTransId="{5343C3D7-A7C9-42E3-AF37-66DBE7B4902F}"/>
    <dgm:cxn modelId="{78DF2CAB-1063-4D6F-BC4F-401E533F0A34}" type="presOf" srcId="{43912309-350F-462C-978C-09DD62FC7D0D}" destId="{D7FDDE40-DBD4-4F91-9C62-391BAD569803}" srcOrd="0" destOrd="0" presId="urn:microsoft.com/office/officeart/2005/8/layout/vList5"/>
    <dgm:cxn modelId="{21F704F7-52AB-4ED2-B466-76A71A4E786D}" srcId="{30B0E28F-4815-4530-A837-F55C04116630}" destId="{CEB2C837-83C7-4D18-AB93-1C2B7F8E6330}" srcOrd="3" destOrd="0" parTransId="{E13AC2AD-A4E3-4751-A644-1065AE52C951}" sibTransId="{EAA8001A-39B3-47C4-877C-BB70626B7590}"/>
    <dgm:cxn modelId="{BB6AEC3D-022C-47E6-B890-44CC4869F786}" type="presOf" srcId="{30B0E28F-4815-4530-A837-F55C04116630}" destId="{665440BA-1B40-4359-9AA6-57A2FF806104}" srcOrd="0" destOrd="0" presId="urn:microsoft.com/office/officeart/2005/8/layout/vList5"/>
    <dgm:cxn modelId="{8D608078-AB71-45B4-859B-AD08FAA69267}" srcId="{91AB65B6-E250-4098-9FF6-B72FD36EE1CA}" destId="{9EEF0439-9C1B-407C-8114-973D6EC52EB5}" srcOrd="3" destOrd="0" parTransId="{C8FA4839-FC18-4BDD-8950-A45E96ACC2D9}" sibTransId="{0EEBBA7F-AEB3-4D1F-90A5-1E957BB9D3BF}"/>
    <dgm:cxn modelId="{60CFBF57-7125-4D93-85EB-E8E3F68FD2CD}" type="presOf" srcId="{52C2660D-D67E-4272-A208-268DCEF25187}" destId="{13A25353-5FBF-496A-B0C4-1C4527D0EA4C}" srcOrd="0" destOrd="2" presId="urn:microsoft.com/office/officeart/2005/8/layout/vList5"/>
    <dgm:cxn modelId="{901E943F-B088-47CA-BB43-E0D67119CEA7}" type="presOf" srcId="{8608F60D-A544-43EC-AF68-07E953157974}" destId="{A08BB917-D84A-4915-9421-D0F3C5814FC2}" srcOrd="0" destOrd="0" presId="urn:microsoft.com/office/officeart/2005/8/layout/vList5"/>
    <dgm:cxn modelId="{CCE76679-EC7A-481D-B5F3-BDA2DA7D62C2}" type="presOf" srcId="{9EEF0439-9C1B-407C-8114-973D6EC52EB5}" destId="{A08BB917-D84A-4915-9421-D0F3C5814FC2}" srcOrd="0" destOrd="3" presId="urn:microsoft.com/office/officeart/2005/8/layout/vList5"/>
    <dgm:cxn modelId="{4D6ADC90-3126-4AD1-9FAC-EC4D2C12A41B}" type="presOf" srcId="{2FCF6C9B-2E81-41CE-AB37-DCE66F2DD522}" destId="{13A25353-5FBF-496A-B0C4-1C4527D0EA4C}" srcOrd="0" destOrd="3" presId="urn:microsoft.com/office/officeart/2005/8/layout/vList5"/>
    <dgm:cxn modelId="{EED58539-3061-44E8-9618-349678A7CB8B}" srcId="{C31DA84C-CC91-4144-BA39-D8062484D91C}" destId="{A4A8FBF9-A3FC-4FE8-86D1-B5816AD2844B}" srcOrd="1" destOrd="0" parTransId="{092C7EFA-AA98-4458-828A-EDD6C72CEEC0}" sibTransId="{08F7C4A4-4D22-4176-91F5-CD960756E179}"/>
    <dgm:cxn modelId="{C729CA64-5089-4E5E-9EE8-9AB030D56E4C}" type="presOf" srcId="{CEB2C837-83C7-4D18-AB93-1C2B7F8E6330}" destId="{94B9FB72-1E5B-4B84-BA55-49A0FB2548F7}" srcOrd="0" destOrd="3" presId="urn:microsoft.com/office/officeart/2005/8/layout/vList5"/>
    <dgm:cxn modelId="{72FE77A6-8211-4DDB-8A16-906AF5162363}" srcId="{43912309-350F-462C-978C-09DD62FC7D0D}" destId="{30B0E28F-4815-4530-A837-F55C04116630}" srcOrd="0" destOrd="0" parTransId="{7F1284E3-A04A-4D4A-883E-1554A4DA4B65}" sibTransId="{DDCFE225-C253-4E9C-80CE-2FC0C2F235F3}"/>
    <dgm:cxn modelId="{5FAB8FDE-AB7F-42EC-82BB-ABF7AD787933}" type="presOf" srcId="{F76216C7-CFCE-4AA2-A5F8-5597C7BF76F8}" destId="{A08BB917-D84A-4915-9421-D0F3C5814FC2}" srcOrd="0" destOrd="1" presId="urn:microsoft.com/office/officeart/2005/8/layout/vList5"/>
    <dgm:cxn modelId="{F2F73460-F597-40D8-90D3-87E524F509E9}" srcId="{91AB65B6-E250-4098-9FF6-B72FD36EE1CA}" destId="{8608F60D-A544-43EC-AF68-07E953157974}" srcOrd="0" destOrd="0" parTransId="{494A05AF-5944-4F5C-907A-2FC7A61B1F97}" sibTransId="{05968D55-E7E4-48A8-A298-45BFD89853BA}"/>
    <dgm:cxn modelId="{A6F46925-4B3F-4ADE-88B2-37E6507CA12E}" srcId="{30B0E28F-4815-4530-A837-F55C04116630}" destId="{6D305EFD-52B3-4C30-B976-3027CEDFE213}" srcOrd="0" destOrd="0" parTransId="{6C1091A4-A83C-4929-9E35-BC0B4039EE95}" sibTransId="{67CC2901-3F3C-4A9F-A7E0-D64914A6547E}"/>
    <dgm:cxn modelId="{D1E623D3-5702-448A-A37D-36B23F9FC7AE}" type="presOf" srcId="{F04F0302-7C0A-4908-9197-A447A6E03BB8}" destId="{94B9FB72-1E5B-4B84-BA55-49A0FB2548F7}" srcOrd="0" destOrd="2" presId="urn:microsoft.com/office/officeart/2005/8/layout/vList5"/>
    <dgm:cxn modelId="{DFECABB9-4359-4F3F-95D4-53299FAD9C64}" srcId="{91AB65B6-E250-4098-9FF6-B72FD36EE1CA}" destId="{F76216C7-CFCE-4AA2-A5F8-5597C7BF76F8}" srcOrd="1" destOrd="0" parTransId="{93628AA3-F213-4B5B-86A8-20469F5D21FE}" sibTransId="{7F8E881B-826C-4308-9411-30AAB07E10DD}"/>
    <dgm:cxn modelId="{635AAA21-944C-4953-A489-37F36EE4C4D0}" srcId="{C31DA84C-CC91-4144-BA39-D8062484D91C}" destId="{2FCF6C9B-2E81-41CE-AB37-DCE66F2DD522}" srcOrd="3" destOrd="0" parTransId="{493FAB09-F279-4B8C-9408-2CA582524192}" sibTransId="{8FB752A2-22C1-4974-88A7-E1EE0080AFEA}"/>
    <dgm:cxn modelId="{5947FCEE-CB81-41EC-955A-0B0F6157E419}" srcId="{43912309-350F-462C-978C-09DD62FC7D0D}" destId="{91AB65B6-E250-4098-9FF6-B72FD36EE1CA}" srcOrd="1" destOrd="0" parTransId="{A4AF912D-FB2F-4946-910C-1ED0C714CA4D}" sibTransId="{65BA4471-6D26-49E9-8F79-68F551887293}"/>
    <dgm:cxn modelId="{F019ECE0-E4F5-4F46-8AB0-1582FD88FF59}" srcId="{30B0E28F-4815-4530-A837-F55C04116630}" destId="{3DA29D16-7C24-45BA-B49C-13103E9B806F}" srcOrd="1" destOrd="0" parTransId="{697F06D9-9FE3-40DB-9887-C17D151A601E}" sibTransId="{51743EAD-D0AE-49DC-9603-AECD6EABC9D8}"/>
    <dgm:cxn modelId="{DB2166E5-07A7-46A6-8D04-6AAE8560B47B}" srcId="{C31DA84C-CC91-4144-BA39-D8062484D91C}" destId="{52C2660D-D67E-4272-A208-268DCEF25187}" srcOrd="2" destOrd="0" parTransId="{9F289BE3-4719-431C-ABFB-6F5830A6EE4F}" sibTransId="{FF63F4A7-213C-4B41-B894-3EEAE5CB0D29}"/>
    <dgm:cxn modelId="{93248D96-ABF3-412A-9DF6-1E3476528E36}" srcId="{43912309-350F-462C-978C-09DD62FC7D0D}" destId="{C31DA84C-CC91-4144-BA39-D8062484D91C}" srcOrd="2" destOrd="0" parTransId="{192FAE36-C315-4387-9124-FAFD9091460B}" sibTransId="{4D3996CD-EECA-4305-842B-DF178F7EB2C4}"/>
    <dgm:cxn modelId="{634BC542-9AA5-48D7-93C4-2DDA09D09424}" type="presOf" srcId="{91AB65B6-E250-4098-9FF6-B72FD36EE1CA}" destId="{7147719C-287E-4E6B-A062-36DFE45FE199}" srcOrd="0" destOrd="0" presId="urn:microsoft.com/office/officeart/2005/8/layout/vList5"/>
    <dgm:cxn modelId="{33530325-5AE1-4A64-BFB2-0DD6D322C70A}" srcId="{C31DA84C-CC91-4144-BA39-D8062484D91C}" destId="{ADD8B8A3-51F5-4170-B6F5-BD7F5AC40B2C}" srcOrd="0" destOrd="0" parTransId="{40CDE82D-61F1-4C34-96C9-5DD4CBAC5F7F}" sibTransId="{88EC4992-175B-4844-B2AD-0C105952744D}"/>
    <dgm:cxn modelId="{436E341A-FF60-4640-B08B-F9C12F63F69D}" type="presOf" srcId="{23B70987-A182-4C85-9A16-A7F80DE447B6}" destId="{A08BB917-D84A-4915-9421-D0F3C5814FC2}" srcOrd="0" destOrd="2" presId="urn:microsoft.com/office/officeart/2005/8/layout/vList5"/>
    <dgm:cxn modelId="{FC40B3DB-4F54-4C1C-BB02-B6EDCBD9011A}" type="presParOf" srcId="{D7FDDE40-DBD4-4F91-9C62-391BAD569803}" destId="{E637FB26-A74A-4BDC-BEAF-5E9BDFF4C55B}" srcOrd="0" destOrd="0" presId="urn:microsoft.com/office/officeart/2005/8/layout/vList5"/>
    <dgm:cxn modelId="{969FF244-D696-4F22-9A5A-CDFDC18134D7}" type="presParOf" srcId="{E637FB26-A74A-4BDC-BEAF-5E9BDFF4C55B}" destId="{665440BA-1B40-4359-9AA6-57A2FF806104}" srcOrd="0" destOrd="0" presId="urn:microsoft.com/office/officeart/2005/8/layout/vList5"/>
    <dgm:cxn modelId="{C8BD8EB0-BF78-4F08-9F04-42728A35A7B0}" type="presParOf" srcId="{E637FB26-A74A-4BDC-BEAF-5E9BDFF4C55B}" destId="{94B9FB72-1E5B-4B84-BA55-49A0FB2548F7}" srcOrd="1" destOrd="0" presId="urn:microsoft.com/office/officeart/2005/8/layout/vList5"/>
    <dgm:cxn modelId="{9F7D775B-F9F9-4FF2-9281-02D34219C001}" type="presParOf" srcId="{D7FDDE40-DBD4-4F91-9C62-391BAD569803}" destId="{10C7859D-7D85-4F52-A58F-F1595F85D42E}" srcOrd="1" destOrd="0" presId="urn:microsoft.com/office/officeart/2005/8/layout/vList5"/>
    <dgm:cxn modelId="{9D14E5C4-AF84-4866-8297-B39362C6D673}" type="presParOf" srcId="{D7FDDE40-DBD4-4F91-9C62-391BAD569803}" destId="{1962946E-60E9-436A-8321-0C7C78D457CA}" srcOrd="2" destOrd="0" presId="urn:microsoft.com/office/officeart/2005/8/layout/vList5"/>
    <dgm:cxn modelId="{C59AFF98-D98C-4059-B47B-B4693E37041C}" type="presParOf" srcId="{1962946E-60E9-436A-8321-0C7C78D457CA}" destId="{7147719C-287E-4E6B-A062-36DFE45FE199}" srcOrd="0" destOrd="0" presId="urn:microsoft.com/office/officeart/2005/8/layout/vList5"/>
    <dgm:cxn modelId="{E73DC810-A021-4990-ABEF-F131EBAA2808}" type="presParOf" srcId="{1962946E-60E9-436A-8321-0C7C78D457CA}" destId="{A08BB917-D84A-4915-9421-D0F3C5814FC2}" srcOrd="1" destOrd="0" presId="urn:microsoft.com/office/officeart/2005/8/layout/vList5"/>
    <dgm:cxn modelId="{27AEA46E-4EE8-45B2-9B3E-691529E5D311}" type="presParOf" srcId="{D7FDDE40-DBD4-4F91-9C62-391BAD569803}" destId="{FF2F92C7-215E-4DA4-9F73-F541952903A0}" srcOrd="3" destOrd="0" presId="urn:microsoft.com/office/officeart/2005/8/layout/vList5"/>
    <dgm:cxn modelId="{333992DC-B7F0-4E7C-9B46-07B7A5D36D06}" type="presParOf" srcId="{D7FDDE40-DBD4-4F91-9C62-391BAD569803}" destId="{168BB3D1-251D-4984-A2BD-A7F356B80A32}" srcOrd="4" destOrd="0" presId="urn:microsoft.com/office/officeart/2005/8/layout/vList5"/>
    <dgm:cxn modelId="{DBC2844D-D63F-413A-BAD4-55EE53A99B89}" type="presParOf" srcId="{168BB3D1-251D-4984-A2BD-A7F356B80A32}" destId="{41134984-9046-405F-A0F2-0106347B388C}" srcOrd="0" destOrd="0" presId="urn:microsoft.com/office/officeart/2005/8/layout/vList5"/>
    <dgm:cxn modelId="{5ADE9F78-50C9-4F87-8603-65BACA4345FE}" type="presParOf" srcId="{168BB3D1-251D-4984-A2BD-A7F356B80A32}" destId="{13A25353-5FBF-496A-B0C4-1C4527D0EA4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9FB72-1E5B-4B84-BA55-49A0FB2548F7}">
      <dsp:nvSpPr>
        <dsp:cNvPr id="0" name=""/>
        <dsp:cNvSpPr/>
      </dsp:nvSpPr>
      <dsp:spPr>
        <a:xfrm rot="5400000">
          <a:off x="4322105" y="-1621144"/>
          <a:ext cx="1552268" cy="47948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Трудовые ресурсы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Материальные ресурсы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Технические средства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Аппарат управления</a:t>
          </a:r>
          <a:endParaRPr lang="ru-RU" sz="1200" b="1" kern="1200" dirty="0">
            <a:solidFill>
              <a:srgbClr val="0070C0"/>
            </a:solidFill>
          </a:endParaRPr>
        </a:p>
      </dsp:txBody>
      <dsp:txXfrm rot="-5400000">
        <a:off x="2700792" y="75944"/>
        <a:ext cx="4719121" cy="1400718"/>
      </dsp:txXfrm>
    </dsp:sp>
    <dsp:sp modelId="{665440BA-1B40-4359-9AA6-57A2FF806104}">
      <dsp:nvSpPr>
        <dsp:cNvPr id="0" name=""/>
        <dsp:cNvSpPr/>
      </dsp:nvSpPr>
      <dsp:spPr>
        <a:xfrm>
          <a:off x="3661" y="59027"/>
          <a:ext cx="2697129" cy="14345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Проектирование</a:t>
          </a:r>
          <a:endParaRPr lang="ru-RU" sz="1600" b="1" kern="1200" dirty="0"/>
        </a:p>
      </dsp:txBody>
      <dsp:txXfrm>
        <a:off x="73690" y="129056"/>
        <a:ext cx="2557071" cy="1294496"/>
      </dsp:txXfrm>
    </dsp:sp>
    <dsp:sp modelId="{A08BB917-D84A-4915-9421-D0F3C5814FC2}">
      <dsp:nvSpPr>
        <dsp:cNvPr id="0" name=""/>
        <dsp:cNvSpPr/>
      </dsp:nvSpPr>
      <dsp:spPr>
        <a:xfrm rot="5400000">
          <a:off x="4322105" y="2851"/>
          <a:ext cx="1552268" cy="47948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Трудовые ресурсы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Технические средства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Материальные ресурсы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Аппарат управления</a:t>
          </a:r>
          <a:endParaRPr lang="ru-RU" sz="1200" b="1" kern="1200" dirty="0">
            <a:solidFill>
              <a:srgbClr val="0070C0"/>
            </a:solidFill>
          </a:endParaRPr>
        </a:p>
      </dsp:txBody>
      <dsp:txXfrm rot="-5400000">
        <a:off x="2700792" y="1699940"/>
        <a:ext cx="4719121" cy="1400718"/>
      </dsp:txXfrm>
    </dsp:sp>
    <dsp:sp modelId="{7147719C-287E-4E6B-A062-36DFE45FE199}">
      <dsp:nvSpPr>
        <dsp:cNvPr id="0" name=""/>
        <dsp:cNvSpPr/>
      </dsp:nvSpPr>
      <dsp:spPr>
        <a:xfrm>
          <a:off x="3661" y="1683022"/>
          <a:ext cx="2697129" cy="14345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Транспортирование</a:t>
          </a:r>
          <a:endParaRPr lang="ru-RU" sz="1600" b="1" kern="1200" dirty="0"/>
        </a:p>
      </dsp:txBody>
      <dsp:txXfrm>
        <a:off x="73690" y="1753051"/>
        <a:ext cx="2557071" cy="1294496"/>
      </dsp:txXfrm>
    </dsp:sp>
    <dsp:sp modelId="{13A25353-5FBF-496A-B0C4-1C4527D0EA4C}">
      <dsp:nvSpPr>
        <dsp:cNvPr id="0" name=""/>
        <dsp:cNvSpPr/>
      </dsp:nvSpPr>
      <dsp:spPr>
        <a:xfrm rot="5400000">
          <a:off x="4322105" y="1626847"/>
          <a:ext cx="1552268" cy="47948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Трудовые ресурсы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Технические средства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Материальные ресурсы</a:t>
          </a:r>
          <a:endParaRPr lang="ru-RU" sz="1200" b="1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70C0"/>
              </a:solidFill>
            </a:rPr>
            <a:t>Аппарат управления</a:t>
          </a:r>
          <a:endParaRPr lang="ru-RU" sz="1200" b="1" kern="1200" dirty="0">
            <a:solidFill>
              <a:srgbClr val="0070C0"/>
            </a:solidFill>
          </a:endParaRPr>
        </a:p>
      </dsp:txBody>
      <dsp:txXfrm rot="-5400000">
        <a:off x="2700792" y="3323936"/>
        <a:ext cx="4719121" cy="1400718"/>
      </dsp:txXfrm>
    </dsp:sp>
    <dsp:sp modelId="{41134984-9046-405F-A0F2-0106347B388C}">
      <dsp:nvSpPr>
        <dsp:cNvPr id="0" name=""/>
        <dsp:cNvSpPr/>
      </dsp:nvSpPr>
      <dsp:spPr>
        <a:xfrm>
          <a:off x="3661" y="3307018"/>
          <a:ext cx="2697129" cy="14345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Строительно-монтажные работы</a:t>
          </a:r>
          <a:endParaRPr lang="ru-RU" sz="1600" b="1" kern="1200" dirty="0"/>
        </a:p>
      </dsp:txBody>
      <dsp:txXfrm>
        <a:off x="73690" y="3377047"/>
        <a:ext cx="2557071" cy="1294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14B6D-F9A7-4633-8111-3C99C667793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3C63A-0430-49C6-BB73-E5636BD55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22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313F1A-CB3E-4369-8582-0B988DF3022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70E783-8130-48A4-8FA1-FC428FBF66D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737D9F-0B2D-4013-9632-5CF16246FE3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4A8B9-14B2-41F0-8DE1-7CA6D665EC1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10A2E7-996C-4F05-8FFD-688A01D9820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E18E42-2AEB-472D-B84D-BE5885A452E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E18E42-2AEB-472D-B84D-BE5885A452E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0386B3E-E81E-4CF3-89CE-4B270F072955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CDEE54B-EC34-4D28-918E-BF2EE4729F7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75" y="1285875"/>
            <a:ext cx="7358063" cy="2071688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Тема: </a:t>
            </a: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«Обеспечение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организационно-технологической</a:t>
            </a:r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надежности строительного производства»</a:t>
            </a:r>
          </a:p>
        </p:txBody>
      </p:sp>
    </p:spTree>
    <p:extLst>
      <p:ext uri="{BB962C8B-B14F-4D97-AF65-F5344CB8AC3E}">
        <p14:creationId xmlns:p14="http://schemas.microsoft.com/office/powerpoint/2010/main" val="122665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884368" cy="128215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Основные проблемы строительного производства: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1187624" y="1772816"/>
            <a:ext cx="7488832" cy="4392488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5">
                  <a:lumMod val="75000"/>
                </a:schemeClr>
              </a:buClr>
            </a:pPr>
            <a:r>
              <a:rPr lang="ru-RU" sz="2600" dirty="0" smtClean="0">
                <a:cs typeface="Times New Roman" pitchFamily="18" charset="0"/>
              </a:rPr>
              <a:t>увеличение объемов строительной продукции;</a:t>
            </a:r>
          </a:p>
          <a:p>
            <a:pPr eaLnBrk="1" hangingPunct="1">
              <a:buClr>
                <a:schemeClr val="accent5">
                  <a:lumMod val="75000"/>
                </a:schemeClr>
              </a:buClr>
            </a:pPr>
            <a:r>
              <a:rPr lang="ru-RU" sz="2600" dirty="0" smtClean="0">
                <a:cs typeface="Times New Roman" pitchFamily="18" charset="0"/>
              </a:rPr>
              <a:t>недостаточная согласованность действий высшего и среднего персонала управления;</a:t>
            </a:r>
          </a:p>
          <a:p>
            <a:pPr eaLnBrk="1" hangingPunct="1">
              <a:buClr>
                <a:schemeClr val="accent5">
                  <a:lumMod val="75000"/>
                </a:schemeClr>
              </a:buClr>
            </a:pPr>
            <a:r>
              <a:rPr lang="ru-RU" sz="2600" dirty="0" smtClean="0">
                <a:cs typeface="Times New Roman" pitchFamily="18" charset="0"/>
              </a:rPr>
              <a:t>отсутствие четко выраженных критериев оценки конкурентоспособности, технологичности и надежности строительных компаний;</a:t>
            </a:r>
          </a:p>
          <a:p>
            <a:pPr eaLnBrk="1" hangingPunct="1">
              <a:buClr>
                <a:schemeClr val="accent5">
                  <a:lumMod val="75000"/>
                </a:schemeClr>
              </a:buClr>
            </a:pPr>
            <a:r>
              <a:rPr lang="ru-RU" sz="2600" dirty="0" smtClean="0">
                <a:cs typeface="Times New Roman" pitchFamily="18" charset="0"/>
              </a:rPr>
              <a:t>недостаточность применения новых технологий.</a:t>
            </a:r>
          </a:p>
          <a:p>
            <a:pPr eaLnBrk="1" hangingPunct="1">
              <a:lnSpc>
                <a:spcPct val="120000"/>
              </a:lnSpc>
              <a:buClr>
                <a:schemeClr val="accent5">
                  <a:lumMod val="75000"/>
                </a:schemeClr>
              </a:buClr>
            </a:pPr>
            <a:endParaRPr lang="ru-RU" sz="2600" dirty="0" smtClean="0"/>
          </a:p>
        </p:txBody>
      </p:sp>
    </p:spTree>
    <p:extLst>
      <p:ext uri="{BB962C8B-B14F-4D97-AF65-F5344CB8AC3E}">
        <p14:creationId xmlns:p14="http://schemas.microsoft.com/office/powerpoint/2010/main" val="242590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59898"/>
            <a:ext cx="7723584" cy="1472184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       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</a:rPr>
              <a:t>Целью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оценки 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т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ехнологической надежности является 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+mn-lt"/>
              </a:rPr>
              <a:t>разработка </a:t>
            </a:r>
            <a:r>
              <a:rPr lang="ru-RU" sz="2200" dirty="0">
                <a:solidFill>
                  <a:schemeClr val="tx1"/>
                </a:solidFill>
                <a:effectLst/>
                <a:latin typeface="+mn-lt"/>
              </a:rPr>
              <a:t>основных положений и методологии управления деятельностью строительных предприятий на основе применения различных количественных и качественных показателей эффективности на разных стадиях строительного производства.  </a:t>
            </a:r>
            <a:endParaRPr lang="ru-RU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850064"/>
            <a:ext cx="7867600" cy="4675280"/>
          </a:xfrm>
        </p:spPr>
        <p:txBody>
          <a:bodyPr>
            <a:noAutofit/>
          </a:bodyPr>
          <a:lstStyle/>
          <a:p>
            <a:pPr marL="370332" indent="-342900"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</a:rPr>
              <a:t>З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</a:rPr>
              <a:t>адачи:</a:t>
            </a:r>
            <a:endParaRPr lang="ru-RU" sz="22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70332" lvl="0" indent="-342900"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</a:rPr>
              <a:t>анализ  </a:t>
            </a:r>
            <a:r>
              <a:rPr lang="ru-RU" sz="2200" dirty="0">
                <a:solidFill>
                  <a:schemeClr val="tx1"/>
                </a:solidFill>
              </a:rPr>
              <a:t>теории и методологии организационно-технологического производства</a:t>
            </a:r>
            <a:r>
              <a:rPr lang="ru-RU" sz="2200" dirty="0" smtClean="0">
                <a:solidFill>
                  <a:schemeClr val="tx1"/>
                </a:solidFill>
              </a:rPr>
              <a:t>;</a:t>
            </a:r>
          </a:p>
          <a:p>
            <a:pPr marL="370332" lvl="0" indent="-342900"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</a:rPr>
              <a:t> анализ </a:t>
            </a:r>
            <a:r>
              <a:rPr lang="ru-RU" sz="2200" dirty="0">
                <a:solidFill>
                  <a:schemeClr val="tx1"/>
                </a:solidFill>
              </a:rPr>
              <a:t>эффективности организационно-технологического производства;</a:t>
            </a:r>
          </a:p>
          <a:p>
            <a:pPr marL="370332" lvl="0" indent="-342900"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разработка рекомендаций по  организационно-технологической надежности строительного производства;</a:t>
            </a:r>
          </a:p>
          <a:p>
            <a:pPr marL="370332" lvl="0" indent="-342900"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анализ существующих и разработка новых критериев для оценки надежности и технологичности строительного процесса в целом </a:t>
            </a:r>
            <a:r>
              <a:rPr lang="ru-RU" sz="2200" dirty="0" smtClean="0">
                <a:solidFill>
                  <a:schemeClr val="tx1"/>
                </a:solidFill>
              </a:rPr>
              <a:t>;</a:t>
            </a:r>
            <a:endParaRPr lang="ru-RU" sz="2200" dirty="0">
              <a:solidFill>
                <a:schemeClr val="tx1"/>
              </a:solidFill>
            </a:endParaRPr>
          </a:p>
          <a:p>
            <a:pPr marL="370332" lvl="0" indent="-342900"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200" dirty="0"/>
              <a:t> </a:t>
            </a:r>
            <a:r>
              <a:rPr lang="ru-RU" sz="2200" dirty="0">
                <a:solidFill>
                  <a:srgbClr val="FF0000"/>
                </a:solidFill>
              </a:rPr>
              <a:t>разработка  критериев  для предложений о внесении в Закон РК о государственных закупках статья 17, п. 2.7.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007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16632"/>
            <a:ext cx="9036496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Строительный процесс во время своего функционирования подвергается влиянию изменяющейся внутренней и внешней среды. Ежедневно возникают многообразные случайные факторы, которые вызывают отказы (выход из строя машин, транспортных средств, опоздание и невыход рабочих на работу и т. п.), а следовательно, непредусмотренные перерывы. Под влиянием этих факторов процесс функционирует с какой-то степенью надежности.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7504" y="2492375"/>
            <a:ext cx="439248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 </a:t>
            </a:r>
            <a:r>
              <a:rPr lang="ru-RU" alt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надежностью строительного процесса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 вероятность того, что он, будучи разработан и начавшись, сохранит работоспособность на протяжении заданного периода. 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процесса следует учитывать надежность его функционирования при конкретных условиях производства.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546" y="2363400"/>
            <a:ext cx="3826112" cy="315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47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36489" y="-10219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таблице </a:t>
            </a:r>
            <a:r>
              <a:rPr lang="ru-RU" alt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причины возникновения отказов в процессе функционирования строительных процессов.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55" t="18181" r="7130" b="17124"/>
          <a:stretch/>
        </p:blipFill>
        <p:spPr bwMode="auto">
          <a:xfrm>
            <a:off x="1475656" y="697667"/>
            <a:ext cx="6912768" cy="604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07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"/>
            <a:ext cx="91440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определения </a:t>
            </a:r>
            <a:r>
              <a:rPr lang="ru-RU" alt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количественных характеристик надежности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строительного процесса необходимо определить вначале надежность его элементов, а затем надежность совместного функционирования этих элементов.</a:t>
            </a:r>
          </a:p>
          <a:p>
            <a:pPr algn="just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Укрупненно за элементы процесса принимают технические средства ТС (машины, оснастку, средства малой механизации и др.), материальные элементы МЭ (материалы, полуфабрикаты, конструкции и др.), и трудовые ресурсы ТР (рабочие, ИТР, служащие). В каждых конкретных условиях строительства надежность этих элементов будет различной, зависящей от возникновения отказов. В таблице 2 показаны количественные характеристики надежности элементов строительного процесса.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6" t="35829" r="22672" b="26275"/>
          <a:stretch/>
        </p:blipFill>
        <p:spPr bwMode="auto">
          <a:xfrm>
            <a:off x="9978" y="2790084"/>
            <a:ext cx="8882502" cy="406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044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"/>
            <a:ext cx="9144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обобщающим показателем надежности следует считать </a:t>
            </a:r>
            <a:r>
              <a:rPr lang="ru-RU" alt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готовности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отношение времени безотказной работы элемента ко времени за весь период наблюдения.</a:t>
            </a:r>
          </a:p>
          <a:p>
            <a:pPr algn="just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элементов строительного процесса коэффициент готовности по среднестатистическим значениям наработки на отказ находится в следующих пределах: </a:t>
            </a:r>
            <a:r>
              <a:rPr lang="ru-RU" alt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технических средств 0,86... 0,92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материальных элементов    0,80...0,85;   для   трудовых   ресурсов 0.78...0.83.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2278002"/>
            <a:ext cx="9144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установления количественных характеристик надежности элементов определяют </a:t>
            </a:r>
            <a:r>
              <a:rPr lang="ru-RU" alt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всего процесса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этого необходимо знать периоды совместной работы элементов во времени, т. е. их совмещение. 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2436" y="3324897"/>
            <a:ext cx="91215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Общая надежность процесса будет равна сумме надежности сочетаний:</a:t>
            </a: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962999"/>
              </p:ext>
            </p:extLst>
          </p:nvPr>
        </p:nvGraphicFramePr>
        <p:xfrm>
          <a:off x="827585" y="3933056"/>
          <a:ext cx="7812936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3251200" imgH="457200" progId="Equation.3">
                  <p:embed/>
                </p:oleObj>
              </mc:Choice>
              <mc:Fallback>
                <p:oleObj name="Формула" r:id="rId3" imgW="3251200" imgH="457200" progId="Equation.3">
                  <p:embed/>
                  <p:pic>
                    <p:nvPicPr>
                      <p:cNvPr id="204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5" y="3933056"/>
                        <a:ext cx="7812936" cy="10081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2436" y="5373688"/>
            <a:ext cx="91215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Надежность строительных процессов следует учитывать при определении необходимых ресурсов. </a:t>
            </a:r>
          </a:p>
        </p:txBody>
      </p:sp>
    </p:spTree>
    <p:extLst>
      <p:ext uri="{BB962C8B-B14F-4D97-AF65-F5344CB8AC3E}">
        <p14:creationId xmlns:p14="http://schemas.microsoft.com/office/powerpoint/2010/main" val="299308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545982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87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Схема этапов проведения строительства или реконструкции объекта</a:t>
            </a:r>
            <a:endParaRPr lang="ru-RU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195" y="1549156"/>
            <a:ext cx="914400" cy="4572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Этапы  работ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996950" y="1846263"/>
            <a:ext cx="701675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962595" y="3593078"/>
            <a:ext cx="700088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1003300" y="5427663"/>
            <a:ext cx="700088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5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3" y="142875"/>
            <a:ext cx="8572500" cy="7858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effectLst/>
                <a:latin typeface="Corbel" pitchFamily="34" charset="0"/>
                <a:cs typeface="Angsana New" pitchFamily="18" charset="-34"/>
              </a:rPr>
              <a:t> I </a:t>
            </a:r>
            <a:r>
              <a:rPr lang="ru-RU" dirty="0" smtClean="0">
                <a:effectLst/>
                <a:latin typeface="Corbel" pitchFamily="34" charset="0"/>
                <a:cs typeface="Angsana New" pitchFamily="18" charset="-34"/>
              </a:rPr>
              <a:t>Этап  -  стадия  проектирование</a:t>
            </a:r>
            <a:endParaRPr lang="ru-RU" dirty="0">
              <a:effectLst/>
              <a:latin typeface="Corbel" pitchFamily="34" charset="0"/>
              <a:cs typeface="Angsana New" pitchFamily="18" charset="-34"/>
            </a:endParaRP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313" y="1214438"/>
            <a:ext cx="7481887" cy="5143500"/>
          </a:xfrm>
        </p:spPr>
        <p:txBody>
          <a:bodyPr>
            <a:normAutofit fontScale="92500"/>
          </a:bodyPr>
          <a:lstStyle/>
          <a:p>
            <a:pPr marL="26988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Показатели надежности</a:t>
            </a: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: непрерывность, равномерность, совмещение, ритмичность и интенсивность.</a:t>
            </a:r>
          </a:p>
          <a:p>
            <a:pPr marL="26988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Показатели технологичности:</a:t>
            </a:r>
          </a:p>
          <a:p>
            <a:pPr marL="26988"/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Трудовые ресурсы:  </a:t>
            </a:r>
          </a:p>
          <a:p>
            <a:pPr marL="26988"/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- средний тарифный разряд проектировщиков;</a:t>
            </a:r>
          </a:p>
          <a:p>
            <a:pPr marL="26988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 коэффициент текучести кадров в проектном отделе.</a:t>
            </a:r>
          </a:p>
          <a:p>
            <a:pPr marL="26988"/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Технические средства ( современное оборудование) </a:t>
            </a:r>
          </a:p>
          <a:p>
            <a:pPr marL="26988"/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- коэффициент обновления оборудования</a:t>
            </a:r>
          </a:p>
          <a:p>
            <a:pPr marL="26988"/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Система организации предприятия:</a:t>
            </a:r>
          </a:p>
          <a:p>
            <a:pPr marL="26988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 коэффициент текучести кадров в проектном отделе (показывает уровень слаженности выполнения работ группой).</a:t>
            </a:r>
          </a:p>
          <a:p>
            <a:pPr marL="26988"/>
            <a:r>
              <a:rPr lang="ru-RU" sz="2400" dirty="0" smtClean="0">
                <a:solidFill>
                  <a:srgbClr val="FF0000"/>
                </a:solidFill>
                <a:cs typeface="Times New Roman" pitchFamily="18" charset="0"/>
              </a:rPr>
              <a:t> </a:t>
            </a:r>
          </a:p>
          <a:p>
            <a:pPr marL="26988"/>
            <a:endParaRPr lang="ru-RU" sz="2400" dirty="0" smtClean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61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03648" y="188640"/>
            <a:ext cx="7335267" cy="592856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  <a:effectLst/>
                <a:latin typeface="Corbel" pitchFamily="34" charset="0"/>
                <a:cs typeface="Times New Roman" pitchFamily="18" charset="0"/>
              </a:rPr>
              <a:t>II </a:t>
            </a:r>
            <a:r>
              <a:rPr lang="ru-RU" sz="3600" dirty="0" smtClean="0">
                <a:solidFill>
                  <a:schemeClr val="tx2"/>
                </a:solidFill>
                <a:effectLst/>
                <a:latin typeface="Corbel" pitchFamily="34" charset="0"/>
                <a:cs typeface="Times New Roman" pitchFamily="18" charset="0"/>
              </a:rPr>
              <a:t>Этап  - стадия транспортирования</a:t>
            </a:r>
          </a:p>
        </p:txBody>
      </p:sp>
      <p:sp>
        <p:nvSpPr>
          <p:cNvPr id="17411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765880"/>
            <a:ext cx="7715250" cy="6124754"/>
          </a:xfrm>
        </p:spPr>
        <p:txBody>
          <a:bodyPr tIns="45720" anchor="ctr">
            <a:spAutoFit/>
          </a:bodyPr>
          <a:lstStyle/>
          <a:p>
            <a:pPr marL="0">
              <a:spcBef>
                <a:spcPct val="0"/>
              </a:spcBef>
              <a:buClrTx/>
              <a:buSzTx/>
            </a:pPr>
            <a:r>
              <a:rPr lang="ru-RU" sz="2800" b="1" dirty="0">
                <a:solidFill>
                  <a:schemeClr val="tx1"/>
                </a:solidFill>
                <a:cs typeface="Times New Roman" pitchFamily="18" charset="0"/>
              </a:rPr>
              <a:t>Показатели надежности</a:t>
            </a:r>
            <a:r>
              <a:rPr lang="ru-RU" sz="2800" dirty="0">
                <a:solidFill>
                  <a:schemeClr val="tx1"/>
                </a:solidFill>
                <a:cs typeface="Times New Roman" pitchFamily="18" charset="0"/>
              </a:rPr>
              <a:t>: непрерывность, равномерность, совмещение, ритмичность и интенсивность.</a:t>
            </a:r>
          </a:p>
          <a:p>
            <a:pPr marL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dirty="0" smtClean="0">
                <a:solidFill>
                  <a:schemeClr val="tx1"/>
                </a:solidFill>
                <a:cs typeface="Times New Roman" pitchFamily="18" charset="0"/>
              </a:rPr>
              <a:t>Показатели  технологичности:</a:t>
            </a:r>
          </a:p>
          <a:p>
            <a:pPr marL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dirty="0" smtClean="0">
                <a:solidFill>
                  <a:schemeClr val="tx1"/>
                </a:solidFill>
                <a:cs typeface="Times New Roman" pitchFamily="18" charset="0"/>
              </a:rPr>
              <a:t>- коэффициент равновесности конструкции, </a:t>
            </a:r>
          </a:p>
          <a:p>
            <a:pPr marL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dirty="0" smtClean="0">
                <a:solidFill>
                  <a:schemeClr val="tx1"/>
                </a:solidFill>
                <a:cs typeface="Times New Roman" pitchFamily="18" charset="0"/>
              </a:rPr>
              <a:t> - коэффициент расчлененности конструкции</a:t>
            </a:r>
          </a:p>
          <a:p>
            <a:pPr marL="0">
              <a:spcBef>
                <a:spcPct val="0"/>
              </a:spcBef>
              <a:buClrTx/>
              <a:buSzTx/>
              <a:buFontTx/>
              <a:buChar char="-"/>
            </a:pPr>
            <a:r>
              <a:rPr lang="ru-RU" sz="2800" dirty="0" smtClean="0">
                <a:solidFill>
                  <a:srgbClr val="320E04"/>
                </a:solidFill>
                <a:cs typeface="Times New Roman" pitchFamily="18" charset="0"/>
              </a:rPr>
              <a:t> уровень износа основных строительных механизмов</a:t>
            </a:r>
          </a:p>
          <a:p>
            <a:pPr marL="0">
              <a:spcBef>
                <a:spcPct val="0"/>
              </a:spcBef>
              <a:buClrTx/>
              <a:buSzTx/>
              <a:buFontTx/>
              <a:buChar char="-"/>
            </a:pPr>
            <a:r>
              <a:rPr lang="ru-RU" sz="2800" dirty="0" smtClean="0">
                <a:solidFill>
                  <a:srgbClr val="320E04"/>
                </a:solidFill>
                <a:cs typeface="Times New Roman" pitchFamily="18" charset="0"/>
              </a:rPr>
              <a:t> коэффициент технической готовности парка машин 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2800" dirty="0" smtClean="0">
                <a:solidFill>
                  <a:srgbClr val="320E04"/>
                </a:solidFill>
                <a:cs typeface="Times New Roman" pitchFamily="18" charset="0"/>
              </a:rPr>
              <a:t>- квалификация   персонала   (средний тарифный разряд)</a:t>
            </a:r>
          </a:p>
          <a:p>
            <a:pPr marL="0" eaLnBrk="1" hangingPunct="1">
              <a:spcBef>
                <a:spcPct val="0"/>
              </a:spcBef>
            </a:pPr>
            <a:r>
              <a:rPr lang="ru-RU" sz="2800" dirty="0" smtClean="0">
                <a:solidFill>
                  <a:srgbClr val="320E04"/>
                </a:solidFill>
                <a:cs typeface="Times New Roman" pitchFamily="18" charset="0"/>
              </a:rPr>
              <a:t>-  коэффициент текучести кадров</a:t>
            </a:r>
          </a:p>
          <a:p>
            <a:pPr marL="0" algn="just">
              <a:spcBef>
                <a:spcPct val="0"/>
              </a:spcBef>
              <a:buClrTx/>
              <a:buSzTx/>
              <a:buFontTx/>
              <a:buNone/>
            </a:pPr>
            <a:endParaRPr lang="ru-RU" sz="2800" dirty="0" smtClean="0">
              <a:solidFill>
                <a:schemeClr val="tx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effectLst/>
                <a:latin typeface="Corbel" pitchFamily="34" charset="0"/>
                <a:cs typeface="Times New Roman" pitchFamily="18" charset="0"/>
              </a:rPr>
              <a:t>II</a:t>
            </a:r>
            <a:r>
              <a:rPr lang="en-US" sz="3200" dirty="0">
                <a:solidFill>
                  <a:schemeClr val="tx2"/>
                </a:solidFill>
                <a:effectLst/>
                <a:latin typeface="Corbel" pitchFamily="34" charset="0"/>
                <a:cs typeface="Times New Roman" pitchFamily="18" charset="0"/>
              </a:rPr>
              <a:t>I</a:t>
            </a:r>
            <a:r>
              <a:rPr lang="en-US" sz="3200" dirty="0" smtClean="0">
                <a:solidFill>
                  <a:schemeClr val="tx2"/>
                </a:solidFill>
                <a:effectLst/>
                <a:latin typeface="Corbel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2"/>
                </a:solidFill>
                <a:effectLst/>
                <a:latin typeface="Corbel" pitchFamily="34" charset="0"/>
                <a:cs typeface="Times New Roman" pitchFamily="18" charset="0"/>
              </a:rPr>
              <a:t>Этап - СМР</a:t>
            </a:r>
            <a:endParaRPr lang="ru-RU" sz="3200" dirty="0">
              <a:latin typeface="Corbe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82296" indent="0">
              <a:buClr>
                <a:schemeClr val="accent5">
                  <a:lumMod val="75000"/>
                </a:schemeClr>
              </a:buClr>
              <a:buNone/>
            </a:pPr>
            <a:r>
              <a:rPr lang="ru-RU" b="1" dirty="0" smtClean="0"/>
              <a:t>Показатели надежности: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Уровень износа </a:t>
            </a:r>
            <a:r>
              <a:rPr lang="ru-RU" dirty="0"/>
              <a:t>основных строительных механизмов;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dirty="0" smtClean="0"/>
              <a:t>Механовооруженность  </a:t>
            </a:r>
            <a:r>
              <a:rPr lang="ru-RU" dirty="0"/>
              <a:t>строительства;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Квалификация   </a:t>
            </a:r>
            <a:r>
              <a:rPr lang="ru-RU" dirty="0"/>
              <a:t>персонала   (средний тарифный разряд);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технической готовности парка машин;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использования производственных мощностей;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готовности предприятия;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обновления оборудования;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текучести кадров.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60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Показатели технологичности: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 Коэффициент равновесности  конструкций;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 Коэффициент расчленённости на монтажные единицы;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укрупнения конструкций;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блочности конструкций;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</a:t>
            </a:r>
            <a:r>
              <a:rPr lang="ru-RU" dirty="0"/>
              <a:t>заводской готовности;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Коэффициент технологичности монтажных стыков.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13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ru-RU" sz="1900" dirty="0" smtClean="0">
                <a:cs typeface="Times New Roman" pitchFamily="18" charset="0"/>
              </a:rPr>
              <a:t>Априорная диаграмма рангов, характеризующая уровень значимости критериев надежности для оценки строительных организаций на этапе СМР</a:t>
            </a:r>
            <a:br>
              <a:rPr lang="ru-RU" sz="1900" dirty="0" smtClean="0">
                <a:cs typeface="Times New Roman" pitchFamily="18" charset="0"/>
              </a:rPr>
            </a:br>
            <a:endParaRPr lang="ru-RU" sz="19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619672" y="4077072"/>
            <a:ext cx="7314016" cy="2459360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sz="3300" dirty="0" smtClean="0"/>
              <a:t>где Х</a:t>
            </a:r>
            <a:r>
              <a:rPr lang="ru-RU" sz="3300" baseline="-25000" dirty="0" smtClean="0"/>
              <a:t>1</a:t>
            </a:r>
            <a:r>
              <a:rPr lang="ru-RU" sz="3300" dirty="0" smtClean="0"/>
              <a:t>- уровень износа основных строительных механизмов;</a:t>
            </a:r>
          </a:p>
          <a:p>
            <a:pPr marL="82296" indent="0">
              <a:buNone/>
            </a:pPr>
            <a:r>
              <a:rPr lang="ru-RU" sz="3300" dirty="0" smtClean="0"/>
              <a:t>Х</a:t>
            </a:r>
            <a:r>
              <a:rPr lang="ru-RU" sz="3300" baseline="-25000" dirty="0" smtClean="0"/>
              <a:t>2 </a:t>
            </a:r>
            <a:r>
              <a:rPr lang="ru-RU" sz="3300" dirty="0"/>
              <a:t>-  механовооруженность строительства;</a:t>
            </a:r>
          </a:p>
          <a:p>
            <a:pPr marL="82296" indent="0">
              <a:buNone/>
            </a:pPr>
            <a:r>
              <a:rPr lang="ru-RU" sz="3300" dirty="0" smtClean="0"/>
              <a:t>Х</a:t>
            </a:r>
            <a:r>
              <a:rPr lang="ru-RU" sz="3300" baseline="-25000" dirty="0" smtClean="0"/>
              <a:t>3</a:t>
            </a:r>
            <a:r>
              <a:rPr lang="ru-RU" sz="3300" dirty="0" smtClean="0"/>
              <a:t>- квалификация   персонала   (средний тарифный разряд);</a:t>
            </a:r>
          </a:p>
          <a:p>
            <a:pPr marL="82296" indent="0">
              <a:buNone/>
            </a:pPr>
            <a:r>
              <a:rPr lang="ru-RU" sz="3300" dirty="0" smtClean="0"/>
              <a:t>Х</a:t>
            </a:r>
            <a:r>
              <a:rPr lang="ru-RU" sz="3300" baseline="-25000" dirty="0" smtClean="0"/>
              <a:t>4</a:t>
            </a:r>
            <a:r>
              <a:rPr lang="ru-RU" sz="3300" dirty="0" smtClean="0"/>
              <a:t>- </a:t>
            </a:r>
            <a:r>
              <a:rPr lang="ru-RU" sz="3300" dirty="0"/>
              <a:t>коэффициент технической готовности парка машин;</a:t>
            </a:r>
          </a:p>
          <a:p>
            <a:pPr marL="82296" indent="0">
              <a:buNone/>
            </a:pPr>
            <a:r>
              <a:rPr lang="ru-RU" sz="3300" dirty="0"/>
              <a:t>Х</a:t>
            </a:r>
            <a:r>
              <a:rPr lang="ru-RU" sz="3300" baseline="-25000" dirty="0"/>
              <a:t>5</a:t>
            </a:r>
            <a:r>
              <a:rPr lang="ru-RU" sz="3300" dirty="0"/>
              <a:t>-коэффициент использования производственных мощностей;</a:t>
            </a:r>
          </a:p>
          <a:p>
            <a:pPr marL="82296" indent="0">
              <a:buNone/>
            </a:pPr>
            <a:r>
              <a:rPr lang="ru-RU" sz="3300" dirty="0"/>
              <a:t>Х</a:t>
            </a:r>
            <a:r>
              <a:rPr lang="ru-RU" sz="3300" baseline="-25000" dirty="0"/>
              <a:t>6</a:t>
            </a:r>
            <a:r>
              <a:rPr lang="ru-RU" sz="3300" dirty="0"/>
              <a:t>- коэффициент готовности предприятия;</a:t>
            </a:r>
          </a:p>
          <a:p>
            <a:pPr marL="82296" indent="0">
              <a:buNone/>
            </a:pPr>
            <a:r>
              <a:rPr lang="ru-RU" sz="3300" dirty="0"/>
              <a:t>Х</a:t>
            </a:r>
            <a:r>
              <a:rPr lang="ru-RU" sz="3300" baseline="-25000" dirty="0"/>
              <a:t>7</a:t>
            </a:r>
            <a:r>
              <a:rPr lang="ru-RU" sz="3300" dirty="0"/>
              <a:t>- коэффициент обновления оборудования;</a:t>
            </a:r>
          </a:p>
          <a:p>
            <a:pPr marL="82296" indent="0">
              <a:buNone/>
            </a:pPr>
            <a:r>
              <a:rPr lang="ru-RU" sz="3300" dirty="0"/>
              <a:t>Х</a:t>
            </a:r>
            <a:r>
              <a:rPr lang="ru-RU" sz="3300" baseline="-25000" dirty="0"/>
              <a:t>8</a:t>
            </a:r>
            <a:r>
              <a:rPr lang="ru-RU" sz="3300" dirty="0"/>
              <a:t>- коэффициент текучести кадров.</a:t>
            </a:r>
          </a:p>
          <a:p>
            <a:endParaRPr lang="ru-RU" dirty="0"/>
          </a:p>
        </p:txBody>
      </p:sp>
      <p:pic>
        <p:nvPicPr>
          <p:cNvPr id="5" name="Содержимое 4" descr="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9772" y="1196752"/>
            <a:ext cx="414062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5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Таблица регистрации возникновения отказов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598421"/>
              </p:ext>
            </p:extLst>
          </p:nvPr>
        </p:nvGraphicFramePr>
        <p:xfrm>
          <a:off x="1835696" y="1858644"/>
          <a:ext cx="6477724" cy="43066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{5FD0F851-EC5A-4D38-B0AD-8093EC10F338}</a:tableStyleId>
              </a:tblPr>
              <a:tblGrid>
                <a:gridCol w="1542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8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356">
                <a:tc rowSpan="2">
                  <a:txBody>
                    <a:bodyPr/>
                    <a:lstStyle/>
                    <a:p>
                      <a:pPr marR="1079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Причины отказа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10795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Факторы, влияющие на возникновение отказов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0795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Время наработки на отказ, ч.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0795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Отказ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Восстановление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618">
                <a:tc>
                  <a:txBody>
                    <a:bodyPr/>
                    <a:lstStyle/>
                    <a:p>
                      <a:pPr marR="1079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Технико-организационные</a:t>
                      </a:r>
                    </a:p>
                    <a:p>
                      <a:pPr marR="1079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(ТС)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0020" marR="10795" indent="-1600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1.Выход из строя сетей </a:t>
                      </a:r>
                      <a:r>
                        <a:rPr lang="ru-RU" sz="1200" dirty="0" err="1">
                          <a:effectLst/>
                        </a:rPr>
                        <a:t>энерго</a:t>
                      </a:r>
                      <a:r>
                        <a:rPr lang="ru-RU" sz="1200" dirty="0">
                          <a:effectLst/>
                        </a:rPr>
                        <a:t>- и водоснабжения.</a:t>
                      </a:r>
                    </a:p>
                    <a:p>
                      <a:pPr marL="160020" marR="10795" indent="-1600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2.Нарушение длительности технологических циклов.</a:t>
                      </a:r>
                    </a:p>
                    <a:p>
                      <a:pPr marL="160020" marR="10795" indent="-1600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3.Нарушение норм технической эксплуатации.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0020" marR="10795" indent="-1600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0020" marR="10795" indent="-1600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776">
                <a:tc>
                  <a:txBody>
                    <a:bodyPr/>
                    <a:lstStyle/>
                    <a:p>
                      <a:pPr marR="1079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Организационно-технологические</a:t>
                      </a:r>
                    </a:p>
                    <a:p>
                      <a:pPr marR="1079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(МЭ)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795" indent="4699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1.Устранение брака.</a:t>
                      </a:r>
                    </a:p>
                    <a:p>
                      <a:pPr marR="12065" indent="4572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2.Непредвиденные работы.</a:t>
                      </a:r>
                    </a:p>
                    <a:p>
                      <a:pPr marR="12065" indent="4572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5.Нарушение сроков поставки.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795" indent="4699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795" indent="4699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3553">
                <a:tc>
                  <a:txBody>
                    <a:bodyPr/>
                    <a:lstStyle/>
                    <a:p>
                      <a:pPr marR="1079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Организационно-социологические</a:t>
                      </a:r>
                    </a:p>
                    <a:p>
                      <a:pPr marR="1079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(ТР)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b="0" spc="15" dirty="0">
                          <a:effectLst/>
                        </a:rPr>
                        <a:t>1.О</a:t>
                      </a:r>
                      <a:r>
                        <a:rPr lang="ru-RU" sz="1200" b="0" dirty="0">
                          <a:effectLst/>
                        </a:rPr>
                        <a:t>тсутствие или нехватка рабочих требуемой специальности и квалификации</a:t>
                      </a:r>
                      <a:r>
                        <a:rPr lang="ru-RU" sz="1200" b="0" spc="15" dirty="0">
                          <a:effectLst/>
                        </a:rPr>
                        <a:t>.</a:t>
                      </a:r>
                      <a:endParaRPr lang="ru-RU" sz="1200" b="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b="0" spc="15" dirty="0">
                          <a:effectLst/>
                        </a:rPr>
                        <a:t>2.Н</a:t>
                      </a:r>
                      <a:r>
                        <a:rPr lang="ru-RU" sz="1200" b="0" dirty="0">
                          <a:effectLst/>
                        </a:rPr>
                        <a:t>евыход работника на производство.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540385" algn="l"/>
                          <a:tab pos="685800" algn="l"/>
                        </a:tabLst>
                      </a:pPr>
                      <a:r>
                        <a:rPr lang="ru-RU" sz="1200" b="0" dirty="0">
                          <a:effectLst/>
                        </a:rPr>
                        <a:t>3.Простои по техническим причинам</a:t>
                      </a:r>
                      <a:r>
                        <a:rPr lang="ru-RU" sz="1200" b="0" spc="15" dirty="0">
                          <a:effectLst/>
                        </a:rPr>
                        <a:t>.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spc="15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200" spc="15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4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642" y="247005"/>
            <a:ext cx="749808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900" dirty="0" smtClean="0">
                <a:cs typeface="Times New Roman" pitchFamily="18" charset="0"/>
              </a:rPr>
              <a:t>Априорная диаграмма рангов, характеризующая уровень значимости критериев технологичности для оценки строительных организаций на этапе СМР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248" y="1371542"/>
            <a:ext cx="4780711" cy="320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4437112"/>
            <a:ext cx="67687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 Х</a:t>
            </a:r>
            <a:r>
              <a:rPr lang="ru-RU" baseline="-25000" dirty="0"/>
              <a:t>1</a:t>
            </a:r>
            <a:r>
              <a:rPr lang="ru-RU" dirty="0"/>
              <a:t>- Коэффициент равновесности  конструкций;</a:t>
            </a:r>
          </a:p>
          <a:p>
            <a:r>
              <a:rPr lang="ru-RU" dirty="0"/>
              <a:t> Х</a:t>
            </a:r>
            <a:r>
              <a:rPr lang="ru-RU" baseline="-25000" dirty="0"/>
              <a:t>2 </a:t>
            </a:r>
            <a:r>
              <a:rPr lang="ru-RU" dirty="0"/>
              <a:t>-  Коэффициент расчленённости на монтажные единицы;</a:t>
            </a:r>
          </a:p>
          <a:p>
            <a:r>
              <a:rPr lang="ru-RU" dirty="0"/>
              <a:t>Х</a:t>
            </a:r>
            <a:r>
              <a:rPr lang="ru-RU" baseline="-25000" dirty="0"/>
              <a:t>3</a:t>
            </a:r>
            <a:r>
              <a:rPr lang="ru-RU" dirty="0"/>
              <a:t>- Коэффициент укрупнения конструкций;</a:t>
            </a:r>
          </a:p>
          <a:p>
            <a:r>
              <a:rPr lang="ru-RU" dirty="0"/>
              <a:t>Х</a:t>
            </a:r>
            <a:r>
              <a:rPr lang="ru-RU" baseline="-25000" dirty="0"/>
              <a:t>4</a:t>
            </a:r>
            <a:r>
              <a:rPr lang="ru-RU" dirty="0"/>
              <a:t>- Коэффициент блочности конструкций;</a:t>
            </a:r>
          </a:p>
          <a:p>
            <a:r>
              <a:rPr lang="ru-RU" dirty="0"/>
              <a:t>Х</a:t>
            </a:r>
            <a:r>
              <a:rPr lang="ru-RU" baseline="-25000" dirty="0"/>
              <a:t>5</a:t>
            </a:r>
            <a:r>
              <a:rPr lang="ru-RU" dirty="0"/>
              <a:t>- Коэффициент заводской готовности;</a:t>
            </a:r>
          </a:p>
          <a:p>
            <a:r>
              <a:rPr lang="ru-RU" dirty="0"/>
              <a:t>Х</a:t>
            </a:r>
            <a:r>
              <a:rPr lang="ru-RU" baseline="-25000" dirty="0"/>
              <a:t>6</a:t>
            </a:r>
            <a:r>
              <a:rPr lang="ru-RU" dirty="0"/>
              <a:t>- Коэффициент технологичности монтажных стыков.</a:t>
            </a:r>
          </a:p>
        </p:txBody>
      </p:sp>
    </p:spTree>
    <p:extLst>
      <p:ext uri="{BB962C8B-B14F-4D97-AF65-F5344CB8AC3E}">
        <p14:creationId xmlns:p14="http://schemas.microsoft.com/office/powerpoint/2010/main" val="120646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43608" y="5877272"/>
            <a:ext cx="8388424" cy="1296144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aseline="-25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aseline="-25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722477"/>
              </p:ext>
            </p:extLst>
          </p:nvPr>
        </p:nvGraphicFramePr>
        <p:xfrm>
          <a:off x="971600" y="332656"/>
          <a:ext cx="7992888" cy="5832648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777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9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9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 строительства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Коэффициенты надежности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Коэффициенты технологичности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2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пр.н.ср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пр.т.ср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Транспортиро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вание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тр.н.ср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тр.т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тр.т1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тр.т.ср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тр.т2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тр.н.ср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6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Строительно-монтажные работы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смр.н.ср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смр.т1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смр.т2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смр.т.ср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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смр.т3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смр.т.ср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69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0,33К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+0,33К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тр.н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+0,33К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смр.н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600" baseline="-25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0,33К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пр.т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+0,33К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тр.т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+0,33К</a:t>
                      </a:r>
                      <a:r>
                        <a:rPr lang="ru-RU" sz="16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смр.т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0721" marR="7072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5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3529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i="1" dirty="0" err="1">
                <a:effectLst/>
              </a:rPr>
              <a:t>К</a:t>
            </a:r>
            <a:r>
              <a:rPr lang="ru-RU" sz="3200" i="1" baseline="-25000" dirty="0" err="1">
                <a:effectLst/>
              </a:rPr>
              <a:t>смр.н</a:t>
            </a:r>
            <a:r>
              <a:rPr lang="ru-RU" sz="3200" i="1" dirty="0">
                <a:effectLst/>
              </a:rPr>
              <a:t>= </a:t>
            </a:r>
            <a:r>
              <a:rPr lang="ru-RU" sz="3200" i="1" dirty="0" smtClean="0">
                <a:effectLst/>
              </a:rPr>
              <a:t/>
            </a:r>
            <a:br>
              <a:rPr lang="ru-RU" sz="3200" i="1" dirty="0" smtClean="0">
                <a:effectLst/>
              </a:rPr>
            </a:br>
            <a:r>
              <a:rPr lang="ru-RU" sz="3200" i="1" dirty="0" smtClean="0">
                <a:effectLst/>
              </a:rPr>
              <a:t>0,3К</a:t>
            </a:r>
            <a:r>
              <a:rPr lang="ru-RU" sz="3200" i="1" baseline="-25000" dirty="0" smtClean="0">
                <a:effectLst/>
              </a:rPr>
              <a:t>М</a:t>
            </a:r>
            <a:r>
              <a:rPr lang="ru-RU" sz="3200" i="1" dirty="0">
                <a:effectLst/>
              </a:rPr>
              <a:t>/ </a:t>
            </a:r>
            <a:r>
              <a:rPr lang="ru-RU" sz="3200" i="1" dirty="0" err="1">
                <a:effectLst/>
              </a:rPr>
              <a:t>К</a:t>
            </a:r>
            <a:r>
              <a:rPr lang="ru-RU" sz="3200" i="1" baseline="30000" dirty="0" err="1">
                <a:effectLst/>
              </a:rPr>
              <a:t>ср</a:t>
            </a:r>
            <a:r>
              <a:rPr lang="ru-RU" sz="3200" i="1" baseline="-25000" dirty="0" err="1">
                <a:effectLst/>
              </a:rPr>
              <a:t>М</a:t>
            </a:r>
            <a:r>
              <a:rPr lang="ru-RU" sz="3200" i="1" dirty="0">
                <a:effectLst/>
              </a:rPr>
              <a:t>+ </a:t>
            </a:r>
            <a:r>
              <a:rPr lang="ru-RU" sz="3200" i="1" dirty="0" smtClean="0">
                <a:effectLst/>
              </a:rPr>
              <a:t>0,4К</a:t>
            </a:r>
            <a:r>
              <a:rPr lang="ru-RU" sz="3200" i="1" baseline="-25000" dirty="0" smtClean="0">
                <a:effectLst/>
              </a:rPr>
              <a:t>об</a:t>
            </a:r>
            <a:r>
              <a:rPr lang="ru-RU" sz="3200" i="1" dirty="0" smtClean="0">
                <a:effectLst/>
              </a:rPr>
              <a:t>/К</a:t>
            </a:r>
            <a:r>
              <a:rPr lang="ru-RU" sz="3200" i="1" baseline="30000" dirty="0" smtClean="0">
                <a:effectLst/>
              </a:rPr>
              <a:t>ср</a:t>
            </a:r>
            <a:r>
              <a:rPr lang="ru-RU" sz="3200" i="1" baseline="-25000" dirty="0" smtClean="0">
                <a:effectLst/>
              </a:rPr>
              <a:t>об</a:t>
            </a:r>
            <a:r>
              <a:rPr lang="ru-RU" sz="3200" i="1" dirty="0" smtClean="0">
                <a:effectLst/>
              </a:rPr>
              <a:t>+0,1К</a:t>
            </a:r>
            <a:r>
              <a:rPr lang="ru-RU" sz="3200" i="1" baseline="-25000" dirty="0" smtClean="0">
                <a:effectLst/>
              </a:rPr>
              <a:t>т</a:t>
            </a:r>
            <a:r>
              <a:rPr lang="ru-RU" sz="3200" i="1" dirty="0" smtClean="0">
                <a:effectLst/>
              </a:rPr>
              <a:t>/К</a:t>
            </a:r>
            <a:r>
              <a:rPr lang="ru-RU" sz="3200" i="1" baseline="30000" dirty="0" smtClean="0">
                <a:effectLst/>
              </a:rPr>
              <a:t>ср</a:t>
            </a:r>
            <a:r>
              <a:rPr lang="ru-RU" sz="3200" i="1" baseline="-25000" dirty="0" smtClean="0">
                <a:effectLst/>
              </a:rPr>
              <a:t>т</a:t>
            </a:r>
            <a:r>
              <a:rPr lang="ru-RU" sz="3200" i="1" dirty="0" smtClean="0">
                <a:effectLst/>
              </a:rPr>
              <a:t>+0,2К</a:t>
            </a:r>
            <a:r>
              <a:rPr lang="ru-RU" sz="3200" i="1" baseline="-25000" dirty="0" smtClean="0">
                <a:effectLst/>
              </a:rPr>
              <a:t>г(</a:t>
            </a:r>
            <a:r>
              <a:rPr lang="ru-RU" sz="3200" i="1" baseline="-25000" dirty="0" err="1" smtClean="0">
                <a:effectLst/>
              </a:rPr>
              <a:t>смр</a:t>
            </a:r>
            <a:r>
              <a:rPr lang="ru-RU" sz="3200" i="1" baseline="-25000" dirty="0">
                <a:effectLst/>
              </a:rPr>
              <a:t>)</a:t>
            </a:r>
            <a:r>
              <a:rPr lang="ru-RU" sz="3200" i="1" dirty="0">
                <a:effectLst/>
              </a:rPr>
              <a:t>/</a:t>
            </a:r>
            <a:r>
              <a:rPr lang="ru-RU" sz="3200" i="1" dirty="0" err="1">
                <a:effectLst/>
              </a:rPr>
              <a:t>К</a:t>
            </a:r>
            <a:r>
              <a:rPr lang="ru-RU" sz="3200" i="1" baseline="30000" dirty="0" err="1">
                <a:effectLst/>
              </a:rPr>
              <a:t>ср</a:t>
            </a:r>
            <a:r>
              <a:rPr lang="ru-RU" sz="3200" i="1" baseline="-25000" dirty="0" err="1">
                <a:effectLst/>
              </a:rPr>
              <a:t>г</a:t>
            </a:r>
            <a:r>
              <a:rPr lang="ru-RU" sz="3200" i="1" baseline="-25000" dirty="0">
                <a:effectLst/>
              </a:rPr>
              <a:t>(</a:t>
            </a:r>
            <a:r>
              <a:rPr lang="ru-RU" sz="3200" i="1" baseline="-25000" dirty="0" err="1">
                <a:effectLst/>
              </a:rPr>
              <a:t>смр</a:t>
            </a:r>
            <a:r>
              <a:rPr lang="ru-RU" sz="3200" i="1" baseline="-25000" dirty="0">
                <a:effectLst/>
              </a:rPr>
              <a:t>),</a:t>
            </a:r>
            <a:endParaRPr lang="ru-RU" sz="32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/>
              <a:t>где</a:t>
            </a:r>
            <a:r>
              <a:rPr lang="ru-RU" sz="3400" dirty="0"/>
              <a:t>, </a:t>
            </a:r>
            <a:r>
              <a:rPr lang="ru-RU" sz="3400" b="1" i="1" dirty="0"/>
              <a:t>К</a:t>
            </a:r>
            <a:r>
              <a:rPr lang="ru-RU" sz="3400" b="1" i="1" baseline="-25000" dirty="0"/>
              <a:t>М</a:t>
            </a:r>
            <a:r>
              <a:rPr lang="ru-RU" sz="3400" i="1" dirty="0"/>
              <a:t> </a:t>
            </a:r>
            <a:r>
              <a:rPr lang="ru-RU" sz="3400" dirty="0"/>
              <a:t>- коэффициент использования производственных мощностей 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b="1" i="1" dirty="0" smtClean="0"/>
              <a:t>К</a:t>
            </a:r>
            <a:r>
              <a:rPr lang="ru-RU" sz="3400" b="1" i="1" baseline="-25000" dirty="0" smtClean="0"/>
              <a:t>М</a:t>
            </a:r>
            <a:r>
              <a:rPr lang="ru-RU" sz="3400" b="1" i="1" dirty="0" smtClean="0"/>
              <a:t> </a:t>
            </a:r>
            <a:r>
              <a:rPr lang="ru-RU" sz="3400" b="1" i="1" dirty="0"/>
              <a:t>= О / М</a:t>
            </a:r>
            <a:r>
              <a:rPr lang="ru-RU" sz="3400" dirty="0"/>
              <a:t>, где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i="1" dirty="0" smtClean="0"/>
              <a:t>О -</a:t>
            </a:r>
            <a:r>
              <a:rPr lang="x-none" sz="3400" smtClean="0"/>
              <a:t> </a:t>
            </a:r>
            <a:r>
              <a:rPr lang="ru-RU" sz="3400" dirty="0" smtClean="0"/>
              <a:t>объем СМР, выполненных собственными силами,</a:t>
            </a:r>
            <a:r>
              <a:rPr lang="x-none" sz="3000" smtClean="0"/>
              <a:t> </a:t>
            </a:r>
            <a:endParaRPr lang="ru-RU" sz="3000" dirty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x-none" sz="3000" i="1"/>
              <a:t>М</a:t>
            </a:r>
            <a:r>
              <a:rPr lang="x-none" sz="3000"/>
              <a:t> – </a:t>
            </a:r>
            <a:r>
              <a:rPr lang="ru-RU" sz="3000" dirty="0" smtClean="0"/>
              <a:t>проектная производственная мощность строительной организации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dirty="0" smtClean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b="1" i="1" dirty="0" smtClean="0"/>
              <a:t>Кг</a:t>
            </a:r>
            <a:r>
              <a:rPr lang="ru-RU" sz="3400" b="1" dirty="0" smtClean="0"/>
              <a:t> </a:t>
            </a:r>
            <a:r>
              <a:rPr lang="ru-RU" sz="3400" b="1" dirty="0"/>
              <a:t>-</a:t>
            </a:r>
            <a:r>
              <a:rPr lang="ru-RU" sz="3400" dirty="0"/>
              <a:t> коэффициент готовности предприятия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b="1" i="1" dirty="0"/>
              <a:t>Кг=</a:t>
            </a:r>
            <a:r>
              <a:rPr lang="en-US" sz="3400" b="1" i="1" dirty="0"/>
              <a:t>t</a:t>
            </a:r>
            <a:r>
              <a:rPr lang="ru-RU" sz="3400" b="1" i="1" baseline="-25000" dirty="0"/>
              <a:t>б</a:t>
            </a:r>
            <a:r>
              <a:rPr lang="ru-RU" sz="3400" b="1" i="1" dirty="0"/>
              <a:t>/(</a:t>
            </a:r>
            <a:r>
              <a:rPr lang="en-US" sz="3400" b="1" i="1" dirty="0"/>
              <a:t>t</a:t>
            </a:r>
            <a:r>
              <a:rPr lang="ru-RU" sz="3400" b="1" i="1" baseline="-25000" dirty="0"/>
              <a:t>б</a:t>
            </a:r>
            <a:r>
              <a:rPr lang="ru-RU" sz="3400" b="1" i="1" dirty="0"/>
              <a:t>+</a:t>
            </a:r>
            <a:r>
              <a:rPr lang="en-US" sz="3400" b="1" i="1" dirty="0"/>
              <a:t>t</a:t>
            </a:r>
            <a:r>
              <a:rPr lang="ru-RU" sz="3400" b="1" i="1" baseline="-25000" dirty="0" err="1"/>
              <a:t>пр</a:t>
            </a:r>
            <a:r>
              <a:rPr lang="ru-RU" sz="3400" b="1" i="1" dirty="0"/>
              <a:t>)</a:t>
            </a:r>
            <a:r>
              <a:rPr lang="ru-RU" sz="3400" i="1" dirty="0"/>
              <a:t>, </a:t>
            </a:r>
            <a:r>
              <a:rPr lang="ru-RU" sz="3400" dirty="0"/>
              <a:t>где: 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dirty="0"/>
              <a:t>t</a:t>
            </a:r>
            <a:r>
              <a:rPr lang="ru-RU" sz="3400" baseline="-25000" dirty="0"/>
              <a:t>б</a:t>
            </a:r>
            <a:r>
              <a:rPr lang="ru-RU" sz="3400" dirty="0"/>
              <a:t>- время безотказной работы элемента за весь период наблюдения; 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dirty="0"/>
              <a:t>t</a:t>
            </a:r>
            <a:r>
              <a:rPr lang="ru-RU" sz="3400" baseline="-25000" dirty="0" err="1"/>
              <a:t>пр</a:t>
            </a:r>
            <a:r>
              <a:rPr lang="ru-RU" sz="3400" dirty="0"/>
              <a:t>- время простоев (восстановление отказов).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400" b="1" i="1" dirty="0" smtClean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b="1" i="1" dirty="0" err="1" smtClean="0"/>
              <a:t>К</a:t>
            </a:r>
            <a:r>
              <a:rPr lang="ru-RU" sz="3400" b="1" i="1" baseline="-25000" dirty="0" err="1" smtClean="0"/>
              <a:t>об</a:t>
            </a:r>
            <a:r>
              <a:rPr lang="ru-RU" sz="3400" b="1" dirty="0" smtClean="0"/>
              <a:t>  </a:t>
            </a:r>
            <a:r>
              <a:rPr lang="ru-RU" sz="3400" dirty="0"/>
              <a:t>- коэффициент обновления оборудования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b="1" i="1" dirty="0" err="1"/>
              <a:t>К</a:t>
            </a:r>
            <a:r>
              <a:rPr lang="ru-RU" sz="3400" b="1" i="1" baseline="-25000" dirty="0" err="1"/>
              <a:t>об</a:t>
            </a:r>
            <a:r>
              <a:rPr lang="ru-RU" sz="3400" b="1" i="1" dirty="0"/>
              <a:t>=</a:t>
            </a:r>
            <a:r>
              <a:rPr lang="ru-RU" sz="3400" b="1" i="1" dirty="0" err="1"/>
              <a:t>С</a:t>
            </a:r>
            <a:r>
              <a:rPr lang="ru-RU" sz="3400" b="1" i="1" baseline="-25000" dirty="0" err="1"/>
              <a:t>б</a:t>
            </a:r>
            <a:r>
              <a:rPr lang="ru-RU" sz="3400" b="1" i="1" dirty="0"/>
              <a:t>/</a:t>
            </a:r>
            <a:r>
              <a:rPr lang="ru-RU" sz="3400" b="1" i="1" dirty="0" err="1"/>
              <a:t>С</a:t>
            </a:r>
            <a:r>
              <a:rPr lang="ru-RU" sz="3400" b="1" i="1" baseline="-25000" dirty="0" err="1"/>
              <a:t>в</a:t>
            </a:r>
            <a:r>
              <a:rPr lang="ru-RU" sz="3400" dirty="0"/>
              <a:t>, где: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400" i="1" dirty="0" smtClean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i="1" dirty="0" err="1" smtClean="0"/>
              <a:t>С</a:t>
            </a:r>
            <a:r>
              <a:rPr lang="ru-RU" sz="3400" i="1" baseline="-25000" dirty="0" err="1" smtClean="0"/>
              <a:t>б</a:t>
            </a:r>
            <a:r>
              <a:rPr lang="ru-RU" sz="3400" i="1" baseline="-25000" dirty="0" smtClean="0"/>
              <a:t> </a:t>
            </a:r>
            <a:r>
              <a:rPr lang="ru-RU" sz="3400" i="1" dirty="0"/>
              <a:t>- </a:t>
            </a:r>
            <a:r>
              <a:rPr lang="ru-RU" sz="3400" dirty="0"/>
              <a:t>балансовая стоимость производственного оборудования, поступившего за год, предшествующий последней отчетной дате (включая оборудование, поступившее по лизингу);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i="1" dirty="0" err="1"/>
              <a:t>С</a:t>
            </a:r>
            <a:r>
              <a:rPr lang="ru-RU" sz="3400" i="1" baseline="-25000" dirty="0" err="1"/>
              <a:t>в</a:t>
            </a:r>
            <a:r>
              <a:rPr lang="ru-RU" sz="3400" i="1" dirty="0"/>
              <a:t> -  </a:t>
            </a:r>
            <a:r>
              <a:rPr lang="ru-RU" sz="3400" dirty="0"/>
              <a:t>восстановительная стоимость  производственного оборудования на начало года.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400" b="1" i="1" dirty="0" smtClean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b="1" i="1" dirty="0" err="1" smtClean="0"/>
              <a:t>К</a:t>
            </a:r>
            <a:r>
              <a:rPr lang="ru-RU" sz="3400" b="1" i="1" baseline="-25000" dirty="0" err="1" smtClean="0"/>
              <a:t>т</a:t>
            </a:r>
            <a:r>
              <a:rPr lang="ru-RU" sz="3400" b="1" i="1" dirty="0" smtClean="0"/>
              <a:t> </a:t>
            </a:r>
            <a:r>
              <a:rPr lang="ru-RU" sz="3400" b="1" dirty="0" smtClean="0"/>
              <a:t> </a:t>
            </a:r>
            <a:r>
              <a:rPr lang="ru-RU" sz="3400" b="1" dirty="0"/>
              <a:t>- </a:t>
            </a:r>
            <a:r>
              <a:rPr lang="ru-RU" sz="3400" dirty="0"/>
              <a:t>коэффициент текучести кадров</a:t>
            </a:r>
            <a:r>
              <a:rPr lang="ru-RU" sz="3400" b="1" dirty="0"/>
              <a:t> </a:t>
            </a:r>
            <a:endParaRPr lang="ru-RU" sz="3400" dirty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b="1" i="1" dirty="0" err="1"/>
              <a:t>К</a:t>
            </a:r>
            <a:r>
              <a:rPr lang="ru-RU" sz="3400" b="1" i="1" baseline="-25000" dirty="0" err="1"/>
              <a:t>т</a:t>
            </a:r>
            <a:r>
              <a:rPr lang="ru-RU" sz="3400" b="1" i="1" dirty="0"/>
              <a:t>=</a:t>
            </a:r>
            <a:r>
              <a:rPr lang="en-US" sz="3400" b="1" i="1" dirty="0"/>
              <a:t>N</a:t>
            </a:r>
            <a:r>
              <a:rPr lang="ru-RU" sz="3400" b="1" i="1" baseline="-25000" dirty="0" err="1"/>
              <a:t>ув</a:t>
            </a:r>
            <a:r>
              <a:rPr lang="ru-RU" sz="3400" b="1" i="1" dirty="0"/>
              <a:t>/</a:t>
            </a:r>
            <a:r>
              <a:rPr lang="en-US" sz="3400" b="1" i="1" dirty="0"/>
              <a:t>N</a:t>
            </a:r>
            <a:r>
              <a:rPr lang="ru-RU" sz="3400" b="1" i="1" baseline="-25000" dirty="0"/>
              <a:t>ср</a:t>
            </a:r>
            <a:r>
              <a:rPr lang="ru-RU" sz="3400" i="1" dirty="0"/>
              <a:t>, </a:t>
            </a:r>
            <a:r>
              <a:rPr lang="ru-RU" sz="3400" dirty="0"/>
              <a:t>где: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/>
              <a:t> </a:t>
            </a:r>
            <a:r>
              <a:rPr lang="en-US" sz="3400" i="1" dirty="0"/>
              <a:t>N</a:t>
            </a:r>
            <a:r>
              <a:rPr lang="ru-RU" sz="3400" i="1" baseline="-25000" dirty="0" err="1"/>
              <a:t>ув</a:t>
            </a:r>
            <a:r>
              <a:rPr lang="ru-RU" sz="3400" dirty="0"/>
              <a:t> - численность уволившихся  за истекший календарный год работников;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i="1" dirty="0"/>
              <a:t>N</a:t>
            </a:r>
            <a:r>
              <a:rPr lang="ru-RU" sz="3400" i="1" baseline="-25000" dirty="0"/>
              <a:t>ср </a:t>
            </a:r>
            <a:r>
              <a:rPr lang="ru-RU" sz="3400" i="1" dirty="0"/>
              <a:t>- </a:t>
            </a:r>
            <a:r>
              <a:rPr lang="ru-RU" sz="3400" dirty="0"/>
              <a:t>среднесписочная численность штатных работников.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45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/>
          </a:bodyPr>
          <a:lstStyle/>
          <a:p>
            <a:r>
              <a:rPr lang="ru-RU" sz="3200" i="1" dirty="0" err="1"/>
              <a:t>К</a:t>
            </a:r>
            <a:r>
              <a:rPr lang="ru-RU" sz="3200" i="1" baseline="-25000" dirty="0" err="1"/>
              <a:t>смр.т</a:t>
            </a:r>
            <a:r>
              <a:rPr lang="ru-RU" sz="3200" i="1" dirty="0"/>
              <a:t>= 0,5 </a:t>
            </a:r>
            <a:r>
              <a:rPr lang="ru-RU" sz="3200" i="1" dirty="0" err="1"/>
              <a:t>К</a:t>
            </a:r>
            <a:r>
              <a:rPr lang="ru-RU" sz="3200" i="1" baseline="-25000" dirty="0" err="1"/>
              <a:t>р</a:t>
            </a:r>
            <a:r>
              <a:rPr lang="ru-RU" sz="3200" i="1" dirty="0"/>
              <a:t>/ </a:t>
            </a:r>
            <a:r>
              <a:rPr lang="ru-RU" sz="3200" i="1" dirty="0" err="1"/>
              <a:t>К</a:t>
            </a:r>
            <a:r>
              <a:rPr lang="ru-RU" sz="3200" i="1" baseline="30000" dirty="0" err="1"/>
              <a:t>ср</a:t>
            </a:r>
            <a:r>
              <a:rPr lang="ru-RU" sz="3200" i="1" baseline="-25000" dirty="0" err="1"/>
              <a:t>р</a:t>
            </a:r>
            <a:r>
              <a:rPr lang="ru-RU" sz="3200" i="1" dirty="0"/>
              <a:t>+ 0,33К</a:t>
            </a:r>
            <a:r>
              <a:rPr lang="ru-RU" sz="3200" i="1" baseline="-25000" dirty="0"/>
              <a:t>з.г.</a:t>
            </a:r>
            <a:r>
              <a:rPr lang="ru-RU" sz="3200" i="1" dirty="0"/>
              <a:t>/</a:t>
            </a:r>
            <a:r>
              <a:rPr lang="ru-RU" sz="3200" i="1" dirty="0" err="1"/>
              <a:t>К</a:t>
            </a:r>
            <a:r>
              <a:rPr lang="ru-RU" sz="3200" i="1" baseline="30000" dirty="0" err="1"/>
              <a:t>ср</a:t>
            </a:r>
            <a:r>
              <a:rPr lang="ru-RU" sz="3200" i="1" baseline="-25000" dirty="0" err="1"/>
              <a:t>з.г</a:t>
            </a:r>
            <a:r>
              <a:rPr lang="ru-RU" sz="3200" i="1" baseline="-25000" dirty="0"/>
              <a:t>.</a:t>
            </a:r>
            <a:r>
              <a:rPr lang="ru-RU" sz="3200" i="1" dirty="0"/>
              <a:t>+ 0,17К</a:t>
            </a:r>
            <a:r>
              <a:rPr lang="ru-RU" sz="3200" i="1" baseline="-25000" dirty="0"/>
              <a:t>б</a:t>
            </a:r>
            <a:r>
              <a:rPr lang="ru-RU" sz="3200" i="1" dirty="0"/>
              <a:t>/</a:t>
            </a:r>
            <a:r>
              <a:rPr lang="ru-RU" sz="3200" i="1" dirty="0" err="1"/>
              <a:t>К</a:t>
            </a:r>
            <a:r>
              <a:rPr lang="ru-RU" sz="3200" i="1" baseline="30000" dirty="0" err="1"/>
              <a:t>ср</a:t>
            </a:r>
            <a:r>
              <a:rPr lang="ru-RU" sz="3200" i="1" baseline="-25000" dirty="0" err="1"/>
              <a:t>б</a:t>
            </a:r>
            <a:r>
              <a:rPr lang="ru-RU" sz="3200" i="1" baseline="-25000" dirty="0"/>
              <a:t>  </a:t>
            </a:r>
            <a:r>
              <a:rPr lang="ru-RU" sz="3200" dirty="0"/>
              <a:t>,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dirty="0" smtClean="0"/>
              <a:t>Где</a:t>
            </a:r>
            <a:r>
              <a:rPr lang="ru-RU" dirty="0"/>
              <a:t>,</a:t>
            </a:r>
            <a:r>
              <a:rPr lang="ru-RU" b="1" i="1" dirty="0"/>
              <a:t> </a:t>
            </a:r>
            <a:r>
              <a:rPr lang="ru-RU" b="1" i="1" dirty="0" err="1"/>
              <a:t>К</a:t>
            </a:r>
            <a:r>
              <a:rPr lang="ru-RU" i="1" baseline="-25000" dirty="0" err="1"/>
              <a:t>р</a:t>
            </a:r>
            <a:r>
              <a:rPr lang="ru-RU" baseline="-25000" dirty="0"/>
              <a:t> </a:t>
            </a:r>
            <a:r>
              <a:rPr lang="ru-RU" dirty="0"/>
              <a:t>- коэффициент расчленённости на монтажные единицы</a:t>
            </a:r>
          </a:p>
          <a:p>
            <a:pPr marL="82296" indent="0">
              <a:buNone/>
            </a:pPr>
            <a:r>
              <a:rPr lang="ru-RU" b="1" i="1" dirty="0" err="1"/>
              <a:t>К</a:t>
            </a:r>
            <a:r>
              <a:rPr lang="ru-RU" b="1" i="1" baseline="-25000" dirty="0" err="1"/>
              <a:t>р</a:t>
            </a:r>
            <a:r>
              <a:rPr lang="ru-RU" b="1" i="1" dirty="0"/>
              <a:t> = </a:t>
            </a:r>
            <a:r>
              <a:rPr lang="ru-RU" b="1" i="1" dirty="0" err="1"/>
              <a:t>п</a:t>
            </a:r>
            <a:r>
              <a:rPr lang="ru-RU" b="1" i="1" baseline="-25000" dirty="0" err="1"/>
              <a:t>у</a:t>
            </a:r>
            <a:r>
              <a:rPr lang="ru-RU" b="1" i="1" dirty="0"/>
              <a:t> / п</a:t>
            </a:r>
            <a:r>
              <a:rPr lang="ru-RU" i="1" dirty="0"/>
              <a:t>  &lt; 1, </a:t>
            </a:r>
            <a:r>
              <a:rPr lang="ru-RU" dirty="0"/>
              <a:t>где:</a:t>
            </a:r>
          </a:p>
          <a:p>
            <a:pPr marL="82296" indent="0">
              <a:buNone/>
            </a:pPr>
            <a:r>
              <a:rPr lang="ru-RU" dirty="0"/>
              <a:t> </a:t>
            </a:r>
            <a:r>
              <a:rPr lang="ru-RU" i="1" dirty="0" err="1"/>
              <a:t>п</a:t>
            </a:r>
            <a:r>
              <a:rPr lang="ru-RU" i="1" baseline="-25000" dirty="0" err="1"/>
              <a:t>у</a:t>
            </a:r>
            <a:r>
              <a:rPr lang="ru-RU" i="1" baseline="-25000" dirty="0"/>
              <a:t> </a:t>
            </a:r>
            <a:r>
              <a:rPr lang="ru-RU" baseline="-25000" dirty="0"/>
              <a:t> </a:t>
            </a:r>
            <a:r>
              <a:rPr lang="ru-RU" dirty="0"/>
              <a:t>-</a:t>
            </a:r>
            <a:r>
              <a:rPr lang="ru-RU" baseline="-25000" dirty="0"/>
              <a:t>  </a:t>
            </a:r>
            <a:r>
              <a:rPr lang="ru-RU" dirty="0"/>
              <a:t>количество сравниваемых монтажных единиц;</a:t>
            </a:r>
          </a:p>
          <a:p>
            <a:pPr marL="82296" indent="0">
              <a:buNone/>
            </a:pPr>
            <a:r>
              <a:rPr lang="ru-RU" i="1" dirty="0"/>
              <a:t>п</a:t>
            </a:r>
            <a:r>
              <a:rPr lang="ru-RU" dirty="0"/>
              <a:t> – общее кол-во единиц.</a:t>
            </a:r>
          </a:p>
          <a:p>
            <a:pPr marL="82296" indent="0">
              <a:buNone/>
            </a:pPr>
            <a:endParaRPr lang="ru-RU" b="1" i="1" dirty="0" smtClean="0"/>
          </a:p>
          <a:p>
            <a:pPr marL="82296" indent="0">
              <a:buNone/>
            </a:pPr>
            <a:r>
              <a:rPr lang="ru-RU" b="1" i="1" dirty="0" smtClean="0"/>
              <a:t>К</a:t>
            </a:r>
            <a:r>
              <a:rPr lang="ru-RU" b="1" i="1" baseline="-25000" dirty="0" smtClean="0"/>
              <a:t>б</a:t>
            </a:r>
            <a:r>
              <a:rPr lang="ru-RU" dirty="0" smtClean="0"/>
              <a:t>  </a:t>
            </a:r>
            <a:r>
              <a:rPr lang="ru-RU" dirty="0"/>
              <a:t>- коэффициент блочности конструкций</a:t>
            </a:r>
          </a:p>
          <a:p>
            <a:pPr marL="82296" indent="0">
              <a:buNone/>
            </a:pPr>
            <a:r>
              <a:rPr lang="ru-RU" b="1" i="1" dirty="0"/>
              <a:t>К</a:t>
            </a:r>
            <a:r>
              <a:rPr lang="ru-RU" b="1" i="1" baseline="-25000" dirty="0"/>
              <a:t>б</a:t>
            </a:r>
            <a:r>
              <a:rPr lang="ru-RU" b="1" i="1" dirty="0"/>
              <a:t> =  </a:t>
            </a:r>
            <a:r>
              <a:rPr lang="ru-RU" b="1" i="1" dirty="0" err="1"/>
              <a:t>м</a:t>
            </a:r>
            <a:r>
              <a:rPr lang="ru-RU" b="1" i="1" baseline="-25000" dirty="0" err="1"/>
              <a:t>б</a:t>
            </a:r>
            <a:r>
              <a:rPr lang="ru-RU" b="1" i="1" baseline="-25000" dirty="0"/>
              <a:t> </a:t>
            </a:r>
            <a:r>
              <a:rPr lang="ru-RU" b="1" i="1" dirty="0"/>
              <a:t>/ </a:t>
            </a:r>
            <a:r>
              <a:rPr lang="ru-RU" b="1" i="1" dirty="0" err="1"/>
              <a:t>м</a:t>
            </a:r>
            <a:r>
              <a:rPr lang="ru-RU" b="1" i="1" baseline="-25000" dirty="0" err="1"/>
              <a:t>сб</a:t>
            </a:r>
            <a:r>
              <a:rPr lang="ru-RU" i="1" baseline="-25000" dirty="0"/>
              <a:t>  </a:t>
            </a:r>
            <a:r>
              <a:rPr lang="ru-RU" i="1" dirty="0"/>
              <a:t>&lt; 1, </a:t>
            </a:r>
            <a:r>
              <a:rPr lang="ru-RU" dirty="0"/>
              <a:t>где:</a:t>
            </a:r>
          </a:p>
          <a:p>
            <a:pPr marL="82296" indent="0">
              <a:buNone/>
            </a:pPr>
            <a:r>
              <a:rPr lang="ru-RU" i="1" dirty="0"/>
              <a:t>М</a:t>
            </a:r>
            <a:r>
              <a:rPr lang="ru-RU" i="1" baseline="-25000" dirty="0"/>
              <a:t>б</a:t>
            </a:r>
            <a:r>
              <a:rPr lang="ru-RU" baseline="-25000" dirty="0"/>
              <a:t> </a:t>
            </a:r>
            <a:r>
              <a:rPr lang="ru-RU" dirty="0"/>
              <a:t> - масса конструкций, укрупнённых в блоки;</a:t>
            </a:r>
          </a:p>
          <a:p>
            <a:pPr marL="82296" indent="0">
              <a:buNone/>
            </a:pPr>
            <a:r>
              <a:rPr lang="ru-RU" i="1" dirty="0" err="1"/>
              <a:t>М</a:t>
            </a:r>
            <a:r>
              <a:rPr lang="ru-RU" i="1" baseline="-25000" dirty="0" err="1"/>
              <a:t>сб</a:t>
            </a:r>
            <a:r>
              <a:rPr lang="ru-RU" baseline="-25000" dirty="0"/>
              <a:t> </a:t>
            </a:r>
            <a:r>
              <a:rPr lang="ru-RU" dirty="0"/>
              <a:t>– общая масса.</a:t>
            </a:r>
          </a:p>
          <a:p>
            <a:pPr marL="82296" indent="0">
              <a:buNone/>
            </a:pPr>
            <a:endParaRPr lang="ru-RU" b="1" i="1" dirty="0" smtClean="0"/>
          </a:p>
          <a:p>
            <a:pPr marL="82296" indent="0">
              <a:buNone/>
            </a:pPr>
            <a:r>
              <a:rPr lang="ru-RU" b="1" i="1" dirty="0" err="1" smtClean="0"/>
              <a:t>Т</a:t>
            </a:r>
            <a:r>
              <a:rPr lang="ru-RU" b="1" i="1" baseline="-25000" dirty="0" err="1" smtClean="0"/>
              <a:t>з.г</a:t>
            </a:r>
            <a:r>
              <a:rPr lang="ru-RU" i="1" baseline="-25000" dirty="0"/>
              <a:t>.</a:t>
            </a:r>
            <a:r>
              <a:rPr lang="ru-RU" i="1" dirty="0"/>
              <a:t>  - </a:t>
            </a:r>
            <a:r>
              <a:rPr lang="ru-RU" dirty="0"/>
              <a:t>коэффициент заводской готовности</a:t>
            </a:r>
          </a:p>
          <a:p>
            <a:pPr marL="82296" indent="0">
              <a:buNone/>
            </a:pPr>
            <a:r>
              <a:rPr lang="ru-RU" b="1" i="1" dirty="0" err="1"/>
              <a:t>Т</a:t>
            </a:r>
            <a:r>
              <a:rPr lang="ru-RU" b="1" i="1" baseline="-25000" dirty="0" err="1"/>
              <a:t>з.г</a:t>
            </a:r>
            <a:r>
              <a:rPr lang="ru-RU" b="1" i="1" baseline="-25000" dirty="0"/>
              <a:t>.</a:t>
            </a:r>
            <a:r>
              <a:rPr lang="ru-RU" b="1" i="1" dirty="0"/>
              <a:t> = </a:t>
            </a:r>
            <a:r>
              <a:rPr lang="ru-RU" b="1" i="1" dirty="0" err="1"/>
              <a:t>Т</a:t>
            </a:r>
            <a:r>
              <a:rPr lang="ru-RU" b="1" i="1" baseline="-25000" dirty="0" err="1"/>
              <a:t>з</a:t>
            </a:r>
            <a:r>
              <a:rPr lang="ru-RU" b="1" i="1" dirty="0"/>
              <a:t> / </a:t>
            </a:r>
            <a:r>
              <a:rPr lang="ru-RU" b="1" i="1" dirty="0" err="1"/>
              <a:t>Т</a:t>
            </a:r>
            <a:r>
              <a:rPr lang="ru-RU" b="1" i="1" baseline="-25000" dirty="0" err="1"/>
              <a:t>и</a:t>
            </a:r>
            <a:r>
              <a:rPr lang="ru-RU" b="1" i="1" dirty="0"/>
              <a:t> + </a:t>
            </a:r>
            <a:r>
              <a:rPr lang="ru-RU" b="1" i="1" dirty="0" err="1"/>
              <a:t>Т</a:t>
            </a:r>
            <a:r>
              <a:rPr lang="ru-RU" b="1" i="1" baseline="-25000" dirty="0" err="1"/>
              <a:t>т</a:t>
            </a:r>
            <a:r>
              <a:rPr lang="ru-RU" b="1" i="1" dirty="0"/>
              <a:t> +</a:t>
            </a:r>
            <a:r>
              <a:rPr lang="ru-RU" b="1" i="1" dirty="0" err="1"/>
              <a:t>Т</a:t>
            </a:r>
            <a:r>
              <a:rPr lang="ru-RU" b="1" i="1" baseline="-25000" dirty="0" err="1"/>
              <a:t>м</a:t>
            </a:r>
            <a:r>
              <a:rPr lang="ru-RU" b="1" i="1" dirty="0"/>
              <a:t>,</a:t>
            </a:r>
            <a:r>
              <a:rPr lang="ru-RU" dirty="0"/>
              <a:t> где: </a:t>
            </a:r>
          </a:p>
          <a:p>
            <a:pPr marL="82296" indent="0">
              <a:buNone/>
            </a:pPr>
            <a:r>
              <a:rPr lang="ru-RU" i="1" dirty="0" err="1"/>
              <a:t>Т</a:t>
            </a:r>
            <a:r>
              <a:rPr lang="ru-RU" i="1" baseline="-25000" dirty="0" err="1"/>
              <a:t>з</a:t>
            </a:r>
            <a:r>
              <a:rPr lang="ru-RU" dirty="0"/>
              <a:t> – трудоёмкость изготовления в заводских условиях;</a:t>
            </a:r>
          </a:p>
          <a:p>
            <a:pPr marL="82296" indent="0">
              <a:buNone/>
            </a:pPr>
            <a:r>
              <a:rPr lang="ru-RU" i="1" dirty="0" err="1"/>
              <a:t>Т</a:t>
            </a:r>
            <a:r>
              <a:rPr lang="ru-RU" i="1" baseline="-25000" dirty="0" err="1"/>
              <a:t>и</a:t>
            </a:r>
            <a:r>
              <a:rPr lang="ru-RU" dirty="0"/>
              <a:t> – общая трудоёмкость изготовления;</a:t>
            </a:r>
          </a:p>
          <a:p>
            <a:pPr marL="82296" indent="0">
              <a:buNone/>
            </a:pPr>
            <a:r>
              <a:rPr lang="ru-RU" i="1" dirty="0" err="1"/>
              <a:t>Т</a:t>
            </a:r>
            <a:r>
              <a:rPr lang="ru-RU" i="1" baseline="-25000" dirty="0" err="1"/>
              <a:t>т</a:t>
            </a:r>
            <a:r>
              <a:rPr lang="ru-RU" dirty="0"/>
              <a:t>  - трудоёмкость транспортирования;</a:t>
            </a:r>
          </a:p>
          <a:p>
            <a:pPr marL="82296" indent="0">
              <a:buNone/>
            </a:pPr>
            <a:r>
              <a:rPr lang="ru-RU" i="1" dirty="0" err="1"/>
              <a:t>Т</a:t>
            </a:r>
            <a:r>
              <a:rPr lang="ru-RU" i="1" baseline="-25000" dirty="0" err="1"/>
              <a:t>м</a:t>
            </a:r>
            <a:r>
              <a:rPr lang="ru-RU" i="1" baseline="-25000" dirty="0"/>
              <a:t> </a:t>
            </a:r>
            <a:r>
              <a:rPr lang="ru-RU" dirty="0"/>
              <a:t>- трудоёмкость монтажа.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34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24440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err="1">
                <a:effectLst/>
              </a:rPr>
              <a:t>К</a:t>
            </a:r>
            <a:r>
              <a:rPr lang="ru-RU" sz="3200" baseline="-25000" dirty="0" err="1">
                <a:effectLst/>
              </a:rPr>
              <a:t>э.общ</a:t>
            </a:r>
            <a:r>
              <a:rPr lang="ru-RU" sz="3200" baseline="-25000" dirty="0" smtClean="0">
                <a:effectLst/>
              </a:rPr>
              <a:t>.</a:t>
            </a:r>
            <a:r>
              <a:rPr lang="ru-RU" sz="3200" dirty="0" smtClean="0">
                <a:effectLst/>
              </a:rPr>
              <a:t>=</a:t>
            </a:r>
            <a:br>
              <a:rPr lang="ru-RU" sz="3200" dirty="0" smtClean="0">
                <a:effectLst/>
              </a:rPr>
            </a:br>
            <a:r>
              <a:rPr lang="ru-RU" sz="3200" i="1" dirty="0" smtClean="0">
                <a:effectLst/>
              </a:rPr>
              <a:t> </a:t>
            </a:r>
            <a:r>
              <a:rPr lang="ru-RU" sz="3200" i="1" dirty="0">
                <a:effectLst/>
              </a:rPr>
              <a:t>0,5 </a:t>
            </a:r>
            <a:r>
              <a:rPr lang="ru-RU" sz="3200" i="1" dirty="0" err="1">
                <a:effectLst/>
              </a:rPr>
              <a:t>Кнез.стр</a:t>
            </a:r>
            <a:r>
              <a:rPr lang="ru-RU" sz="3200" dirty="0">
                <a:effectLst/>
              </a:rPr>
              <a:t>  </a:t>
            </a:r>
            <a:r>
              <a:rPr lang="ru-RU" sz="3200" i="1" dirty="0">
                <a:effectLst/>
              </a:rPr>
              <a:t>/ </a:t>
            </a:r>
            <a:r>
              <a:rPr lang="ru-RU" sz="3200" i="1" dirty="0" err="1">
                <a:effectLst/>
              </a:rPr>
              <a:t>К</a:t>
            </a:r>
            <a:r>
              <a:rPr lang="ru-RU" sz="3200" i="1" baseline="30000" dirty="0" err="1">
                <a:effectLst/>
              </a:rPr>
              <a:t>ср</a:t>
            </a:r>
            <a:r>
              <a:rPr lang="ru-RU" sz="3200" i="1" baseline="-25000" dirty="0" err="1">
                <a:effectLst/>
              </a:rPr>
              <a:t>нез.стр</a:t>
            </a:r>
            <a:r>
              <a:rPr lang="ru-RU" sz="3200" i="1" dirty="0">
                <a:effectLst/>
              </a:rPr>
              <a:t>+ 0,33 К</a:t>
            </a:r>
            <a:r>
              <a:rPr lang="ru-RU" sz="3200" i="1" baseline="-25000" dirty="0">
                <a:effectLst/>
              </a:rPr>
              <a:t>л.</a:t>
            </a:r>
            <a:r>
              <a:rPr lang="ru-RU" sz="3200" i="1" dirty="0">
                <a:effectLst/>
              </a:rPr>
              <a:t>/</a:t>
            </a:r>
            <a:r>
              <a:rPr lang="ru-RU" sz="3200" i="1" dirty="0" err="1">
                <a:effectLst/>
              </a:rPr>
              <a:t>К</a:t>
            </a:r>
            <a:r>
              <a:rPr lang="ru-RU" sz="3200" i="1" baseline="30000" dirty="0" err="1">
                <a:effectLst/>
              </a:rPr>
              <a:t>ср</a:t>
            </a:r>
            <a:r>
              <a:rPr lang="ru-RU" sz="3200" i="1" baseline="-25000" dirty="0" err="1">
                <a:effectLst/>
              </a:rPr>
              <a:t>л</a:t>
            </a:r>
            <a:r>
              <a:rPr lang="ru-RU" sz="3200" i="1" baseline="-25000" dirty="0">
                <a:effectLst/>
              </a:rPr>
              <a:t>.</a:t>
            </a:r>
            <a:r>
              <a:rPr lang="ru-RU" sz="3200" i="1" dirty="0">
                <a:effectLst/>
              </a:rPr>
              <a:t>+ 0,17RT/ RT</a:t>
            </a:r>
            <a:r>
              <a:rPr lang="ru-RU" sz="3200" i="1" baseline="30000" dirty="0">
                <a:effectLst/>
              </a:rPr>
              <a:t> ср</a:t>
            </a:r>
            <a:r>
              <a:rPr lang="ru-RU" sz="3200" i="1" baseline="-25000" dirty="0">
                <a:effectLst/>
              </a:rPr>
              <a:t>  </a:t>
            </a:r>
            <a:r>
              <a:rPr lang="ru-RU" sz="3200" i="1" dirty="0">
                <a:effectLst/>
              </a:rPr>
              <a:t>, </a:t>
            </a:r>
            <a:endParaRPr lang="ru-RU" sz="32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82296" indent="0">
              <a:buNone/>
            </a:pPr>
            <a:endParaRPr lang="ru-RU" dirty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dirty="0">
                <a:cs typeface="Angsana New" pitchFamily="18" charset="-34"/>
              </a:rPr>
              <a:t>где,</a:t>
            </a:r>
            <a:r>
              <a:rPr lang="ru-RU" sz="7200" i="1" dirty="0">
                <a:cs typeface="Angsana New" pitchFamily="18" charset="-34"/>
              </a:rPr>
              <a:t> </a:t>
            </a:r>
            <a:r>
              <a:rPr lang="x-none" sz="7200" b="1" i="1">
                <a:cs typeface="Angsana New" pitchFamily="18" charset="-34"/>
              </a:rPr>
              <a:t>Кнез.стр </a:t>
            </a:r>
            <a:r>
              <a:rPr lang="x-none" sz="7200">
                <a:cs typeface="Angsana New" pitchFamily="18" charset="-34"/>
              </a:rPr>
              <a:t> - </a:t>
            </a:r>
            <a:r>
              <a:rPr lang="ru-RU" sz="7200" dirty="0" smtClean="0">
                <a:cs typeface="Angsana New" pitchFamily="18" charset="-34"/>
              </a:rPr>
              <a:t>коэффициент продвижения незавершенного строительства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b="1" i="1" dirty="0" smtClean="0">
                <a:cs typeface="Angsana New" pitchFamily="18" charset="-34"/>
              </a:rPr>
              <a:t> </a:t>
            </a:r>
            <a:r>
              <a:rPr lang="ru-RU" sz="7200" b="1" i="1" dirty="0">
                <a:cs typeface="Angsana New" pitchFamily="18" charset="-34"/>
              </a:rPr>
              <a:t>Ф</a:t>
            </a:r>
            <a:r>
              <a:rPr lang="en-US" sz="7200" b="1" i="1" baseline="30000" dirty="0">
                <a:cs typeface="Angsana New" pitchFamily="18" charset="-34"/>
              </a:rPr>
              <a:t>i</a:t>
            </a:r>
            <a:r>
              <a:rPr lang="ru-RU" sz="7200" b="1" i="1" baseline="-25000" dirty="0">
                <a:cs typeface="Angsana New" pitchFamily="18" charset="-34"/>
              </a:rPr>
              <a:t>факт </a:t>
            </a:r>
            <a:r>
              <a:rPr lang="ru-RU" sz="7200" b="1" i="1" dirty="0">
                <a:cs typeface="Angsana New" pitchFamily="18" charset="-34"/>
              </a:rPr>
              <a:t>/</a:t>
            </a:r>
            <a:r>
              <a:rPr lang="ru-RU" sz="7200" b="1" i="1" baseline="-25000" dirty="0">
                <a:cs typeface="Angsana New" pitchFamily="18" charset="-34"/>
              </a:rPr>
              <a:t> </a:t>
            </a:r>
            <a:r>
              <a:rPr lang="ru-RU" sz="7200" b="1" i="1" dirty="0">
                <a:cs typeface="Angsana New" pitchFamily="18" charset="-34"/>
                <a:sym typeface="Symbol"/>
              </a:rPr>
              <a:t></a:t>
            </a:r>
            <a:r>
              <a:rPr lang="ru-RU" sz="7200" b="1" i="1" dirty="0">
                <a:cs typeface="Angsana New" pitchFamily="18" charset="-34"/>
              </a:rPr>
              <a:t> Ф</a:t>
            </a:r>
            <a:r>
              <a:rPr lang="en-US" sz="7200" b="1" i="1" baseline="30000" dirty="0">
                <a:cs typeface="Angsana New" pitchFamily="18" charset="-34"/>
              </a:rPr>
              <a:t>i</a:t>
            </a:r>
            <a:r>
              <a:rPr lang="ru-RU" sz="7200" b="1" i="1" baseline="-25000" dirty="0">
                <a:cs typeface="Angsana New" pitchFamily="18" charset="-34"/>
              </a:rPr>
              <a:t>норм  (</a:t>
            </a:r>
            <a:r>
              <a:rPr lang="en-US" sz="7200" b="1" i="1" baseline="-25000" dirty="0">
                <a:cs typeface="Angsana New" pitchFamily="18" charset="-34"/>
              </a:rPr>
              <a:t>i</a:t>
            </a:r>
            <a:r>
              <a:rPr lang="ru-RU" sz="7200" b="1" i="1" baseline="-25000" dirty="0">
                <a:cs typeface="Angsana New" pitchFamily="18" charset="-34"/>
              </a:rPr>
              <a:t>=1…</a:t>
            </a:r>
            <a:r>
              <a:rPr lang="en-US" sz="7200" b="1" i="1" baseline="-25000" dirty="0">
                <a:cs typeface="Angsana New" pitchFamily="18" charset="-34"/>
              </a:rPr>
              <a:t>n</a:t>
            </a:r>
            <a:r>
              <a:rPr lang="ru-RU" sz="7200" b="1" i="1" baseline="-25000" dirty="0">
                <a:cs typeface="Angsana New" pitchFamily="18" charset="-34"/>
              </a:rPr>
              <a:t>),</a:t>
            </a:r>
            <a:endParaRPr lang="ru-RU" sz="7200" b="1" dirty="0">
              <a:cs typeface="Angsana New" pitchFamily="18" charset="-34"/>
            </a:endParaRP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dirty="0">
                <a:cs typeface="Angsana New" pitchFamily="18" charset="-34"/>
              </a:rPr>
              <a:t>где </a:t>
            </a:r>
            <a:r>
              <a:rPr lang="en-US" sz="7200" dirty="0">
                <a:cs typeface="Angsana New" pitchFamily="18" charset="-34"/>
              </a:rPr>
              <a:t>n</a:t>
            </a:r>
            <a:r>
              <a:rPr lang="ru-RU" sz="7200" dirty="0">
                <a:cs typeface="Angsana New" pitchFamily="18" charset="-34"/>
              </a:rPr>
              <a:t> – количество  жилищных объектов компании, 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i="1" dirty="0">
                <a:cs typeface="Angsana New" pitchFamily="18" charset="-34"/>
              </a:rPr>
              <a:t>Ф</a:t>
            </a:r>
            <a:r>
              <a:rPr lang="en-US" sz="7200" i="1" baseline="30000" dirty="0">
                <a:cs typeface="Angsana New" pitchFamily="18" charset="-34"/>
              </a:rPr>
              <a:t>i</a:t>
            </a:r>
            <a:r>
              <a:rPr lang="ru-RU" sz="7200" i="1" baseline="-25000" dirty="0">
                <a:cs typeface="Angsana New" pitchFamily="18" charset="-34"/>
              </a:rPr>
              <a:t>норм</a:t>
            </a:r>
            <a:r>
              <a:rPr lang="ru-RU" sz="7200" i="1" dirty="0">
                <a:cs typeface="Angsana New" pitchFamily="18" charset="-34"/>
              </a:rPr>
              <a:t>  и Ф</a:t>
            </a:r>
            <a:r>
              <a:rPr lang="en-US" sz="7200" i="1" baseline="30000" dirty="0">
                <a:cs typeface="Angsana New" pitchFamily="18" charset="-34"/>
              </a:rPr>
              <a:t>i</a:t>
            </a:r>
            <a:r>
              <a:rPr lang="ru-RU" sz="7200" i="1" baseline="-25000" dirty="0">
                <a:cs typeface="Angsana New" pitchFamily="18" charset="-34"/>
              </a:rPr>
              <a:t>факт</a:t>
            </a:r>
            <a:r>
              <a:rPr lang="ru-RU" sz="7200" dirty="0">
                <a:cs typeface="Angsana New" pitchFamily="18" charset="-34"/>
              </a:rPr>
              <a:t> - соответственно плановый (по графику строительства) и фактический  объем СМР по объектам за полугодие, предшествующее последней отчетной </a:t>
            </a:r>
            <a:r>
              <a:rPr lang="ru-RU" sz="7200" dirty="0" smtClean="0">
                <a:cs typeface="Angsana New" pitchFamily="18" charset="-34"/>
              </a:rPr>
              <a:t>дате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i="1" dirty="0" smtClean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x-none" sz="7200" b="1" i="1" smtClean="0"/>
              <a:t>К</a:t>
            </a:r>
            <a:r>
              <a:rPr lang="x-none" sz="7200" b="1" i="1" baseline="-25000" smtClean="0"/>
              <a:t>л</a:t>
            </a:r>
            <a:r>
              <a:rPr lang="x-none" sz="7200" b="1" smtClean="0"/>
              <a:t>  </a:t>
            </a:r>
            <a:r>
              <a:rPr lang="ru-RU" sz="7200" b="1" dirty="0" smtClean="0"/>
              <a:t>- </a:t>
            </a:r>
            <a:r>
              <a:rPr lang="ru-RU" sz="7200" dirty="0" smtClean="0"/>
              <a:t>коэффициент ликвидности</a:t>
            </a:r>
            <a:r>
              <a:rPr lang="x-none" sz="7200" smtClean="0"/>
              <a:t> </a:t>
            </a:r>
            <a:endParaRPr lang="ru-RU" sz="7200" dirty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x-none" sz="7200" b="1" i="1"/>
              <a:t>К</a:t>
            </a:r>
            <a:r>
              <a:rPr lang="x-none" sz="7200" b="1" i="1" baseline="-25000"/>
              <a:t>л</a:t>
            </a:r>
            <a:r>
              <a:rPr lang="x-none" sz="7200" b="1" i="1"/>
              <a:t>=А</a:t>
            </a:r>
            <a:r>
              <a:rPr lang="x-none" sz="7200" b="1" i="1" baseline="-25000"/>
              <a:t>к</a:t>
            </a:r>
            <a:r>
              <a:rPr lang="x-none" sz="7200" b="1" i="1"/>
              <a:t>/С</a:t>
            </a:r>
            <a:r>
              <a:rPr lang="x-none" sz="7200" b="1" i="1" baseline="-25000"/>
              <a:t>з</a:t>
            </a:r>
            <a:r>
              <a:rPr lang="x-none" sz="7200" b="1" i="1"/>
              <a:t>,</a:t>
            </a:r>
            <a:endParaRPr lang="ru-RU" sz="7200" b="1" dirty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dirty="0" smtClean="0"/>
              <a:t>Где:</a:t>
            </a:r>
            <a:r>
              <a:rPr lang="x-none" sz="7200" i="1" smtClean="0"/>
              <a:t> </a:t>
            </a:r>
            <a:r>
              <a:rPr lang="x-none" sz="7200" i="1"/>
              <a:t>А</a:t>
            </a:r>
            <a:r>
              <a:rPr lang="x-none" sz="7200" i="1" baseline="-25000"/>
              <a:t>к</a:t>
            </a:r>
            <a:r>
              <a:rPr lang="x-none" sz="7200" i="1"/>
              <a:t> </a:t>
            </a:r>
            <a:r>
              <a:rPr lang="x-none" sz="7200" i="1" smtClean="0"/>
              <a:t>– </a:t>
            </a:r>
            <a:r>
              <a:rPr lang="ru-RU" sz="7200" dirty="0" smtClean="0"/>
              <a:t>величина авансированного капитала компании, авансированный капитал компании равен сумме  всех оборотных и </a:t>
            </a:r>
            <a:r>
              <a:rPr lang="ru-RU" sz="7200" dirty="0" err="1" smtClean="0"/>
              <a:t>внеоборотных</a:t>
            </a:r>
            <a:r>
              <a:rPr lang="ru-RU" sz="7200" dirty="0" smtClean="0"/>
              <a:t> активов компании;</a:t>
            </a:r>
            <a:endParaRPr lang="ru-RU" sz="7200" dirty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x-none" sz="7200" i="1" smtClean="0"/>
              <a:t>С</a:t>
            </a:r>
            <a:r>
              <a:rPr lang="x-none" sz="7200" i="1" baseline="-25000" smtClean="0"/>
              <a:t>з</a:t>
            </a:r>
            <a:r>
              <a:rPr lang="x-none" sz="7200" i="1" smtClean="0"/>
              <a:t> </a:t>
            </a:r>
            <a:r>
              <a:rPr lang="ru-RU" sz="7200" i="1" dirty="0" smtClean="0"/>
              <a:t>– </a:t>
            </a:r>
            <a:r>
              <a:rPr lang="ru-RU" sz="7200" dirty="0" smtClean="0"/>
              <a:t>сумма долгосрочной и краткосрочной задолженности, а также вложений дольщиков (</a:t>
            </a:r>
            <a:r>
              <a:rPr lang="ru-RU" sz="7200" dirty="0" err="1" smtClean="0"/>
              <a:t>субинвестров</a:t>
            </a:r>
            <a:r>
              <a:rPr lang="ru-RU" sz="7200" dirty="0" smtClean="0"/>
              <a:t>).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7200" dirty="0" smtClean="0"/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b="1" i="1" dirty="0" smtClean="0"/>
              <a:t>RT</a:t>
            </a:r>
            <a:r>
              <a:rPr lang="ru-RU" sz="7200" b="1" dirty="0" smtClean="0"/>
              <a:t>  </a:t>
            </a:r>
            <a:r>
              <a:rPr lang="ru-RU" sz="7200" b="1" dirty="0"/>
              <a:t>- </a:t>
            </a:r>
            <a:r>
              <a:rPr lang="ru-RU" sz="7200" dirty="0"/>
              <a:t>коэффициент оборачиваемости дебиторской задолженности </a:t>
            </a: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b="1" i="1" dirty="0"/>
              <a:t>RT</a:t>
            </a:r>
            <a:r>
              <a:rPr lang="ru-RU" sz="7200" b="1" dirty="0"/>
              <a:t> </a:t>
            </a:r>
            <a:r>
              <a:rPr lang="ru-RU" sz="7200" dirty="0"/>
              <a:t>=  </a:t>
            </a: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lum bright="-10000" contras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6285656"/>
            <a:ext cx="7776863" cy="38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7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47"/>
          <p:cNvSpPr>
            <a:spLocks noChangeArrowheads="1"/>
          </p:cNvSpPr>
          <p:nvPr/>
        </p:nvSpPr>
        <p:spPr bwMode="auto">
          <a:xfrm>
            <a:off x="0" y="3660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effectLst/>
              </a:rPr>
              <a:t>Алгоритм оценки строительной фирмы</a:t>
            </a:r>
            <a:endParaRPr lang="ru-RU" sz="3200" dirty="0"/>
          </a:p>
        </p:txBody>
      </p:sp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24" y="1220247"/>
            <a:ext cx="4575639" cy="3864937"/>
          </a:xfrm>
        </p:spPr>
      </p:pic>
      <p:sp>
        <p:nvSpPr>
          <p:cNvPr id="17" name="Прямоугольник 16"/>
          <p:cNvSpPr/>
          <p:nvPr/>
        </p:nvSpPr>
        <p:spPr>
          <a:xfrm>
            <a:off x="1547664" y="5157192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</a:t>
            </a:r>
            <a:r>
              <a:rPr lang="ru-RU" b="1" i="1" dirty="0" err="1"/>
              <a:t>К</a:t>
            </a:r>
            <a:r>
              <a:rPr lang="ru-RU" b="1" i="1" baseline="-25000" dirty="0" err="1"/>
              <a:t>н</a:t>
            </a:r>
            <a:r>
              <a:rPr lang="ru-RU" b="1" i="1" dirty="0"/>
              <a:t> (</a:t>
            </a:r>
            <a:r>
              <a:rPr lang="ru-RU" b="1" i="1" dirty="0" err="1"/>
              <a:t>К</a:t>
            </a:r>
            <a:r>
              <a:rPr lang="ru-RU" b="1" i="1" baseline="-25000" dirty="0" err="1"/>
              <a:t>т</a:t>
            </a:r>
            <a:r>
              <a:rPr lang="ru-RU" b="1" i="1" baseline="-25000" dirty="0"/>
              <a:t>,</a:t>
            </a:r>
            <a:r>
              <a:rPr lang="ru-RU" b="1" i="1" dirty="0"/>
              <a:t> </a:t>
            </a:r>
            <a:r>
              <a:rPr lang="ru-RU" b="1" i="1" dirty="0" err="1"/>
              <a:t>К</a:t>
            </a:r>
            <a:r>
              <a:rPr lang="ru-RU" b="1" i="1" baseline="-25000" dirty="0" err="1"/>
              <a:t>э</a:t>
            </a:r>
            <a:r>
              <a:rPr lang="ru-RU" b="1" i="1" baseline="-25000" dirty="0"/>
              <a:t>.</a:t>
            </a:r>
            <a:r>
              <a:rPr lang="ru-RU" b="1" i="1" dirty="0"/>
              <a:t>)≈ </a:t>
            </a:r>
            <a:r>
              <a:rPr lang="ru-RU" b="1" dirty="0"/>
              <a:t>0,7-1</a:t>
            </a:r>
            <a:r>
              <a:rPr lang="ru-RU" dirty="0"/>
              <a:t>, компания имеет высокую надежность, </a:t>
            </a:r>
          </a:p>
          <a:p>
            <a:r>
              <a:rPr lang="ru-RU" dirty="0"/>
              <a:t>если </a:t>
            </a:r>
            <a:r>
              <a:rPr lang="ru-RU" b="1" i="1" dirty="0" err="1"/>
              <a:t>К</a:t>
            </a:r>
            <a:r>
              <a:rPr lang="ru-RU" b="1" i="1" baseline="-25000" dirty="0" err="1"/>
              <a:t>н</a:t>
            </a:r>
            <a:r>
              <a:rPr lang="ru-RU" b="1" dirty="0"/>
              <a:t> </a:t>
            </a:r>
            <a:r>
              <a:rPr lang="ru-RU" b="1" i="1" dirty="0"/>
              <a:t>(</a:t>
            </a:r>
            <a:r>
              <a:rPr lang="ru-RU" b="1" i="1" dirty="0" err="1"/>
              <a:t>К</a:t>
            </a:r>
            <a:r>
              <a:rPr lang="ru-RU" b="1" i="1" baseline="-25000" dirty="0" err="1"/>
              <a:t>т</a:t>
            </a:r>
            <a:r>
              <a:rPr lang="ru-RU" b="1" i="1" baseline="-25000" dirty="0"/>
              <a:t>,</a:t>
            </a:r>
            <a:r>
              <a:rPr lang="ru-RU" b="1" i="1" dirty="0"/>
              <a:t> </a:t>
            </a:r>
            <a:r>
              <a:rPr lang="ru-RU" b="1" i="1" dirty="0" err="1"/>
              <a:t>К</a:t>
            </a:r>
            <a:r>
              <a:rPr lang="ru-RU" b="1" i="1" baseline="-25000" dirty="0" err="1"/>
              <a:t>э</a:t>
            </a:r>
            <a:r>
              <a:rPr lang="ru-RU" b="1" i="1" baseline="-25000" dirty="0"/>
              <a:t>.</a:t>
            </a:r>
            <a:r>
              <a:rPr lang="ru-RU" b="1" i="1" dirty="0"/>
              <a:t>)</a:t>
            </a:r>
            <a:r>
              <a:rPr lang="ru-RU" b="1" dirty="0"/>
              <a:t>≈ 0,5-0,7</a:t>
            </a:r>
            <a:r>
              <a:rPr lang="ru-RU" dirty="0"/>
              <a:t> компания имеет средний уровень надежности,</a:t>
            </a:r>
          </a:p>
          <a:p>
            <a:r>
              <a:rPr lang="ru-RU" dirty="0"/>
              <a:t>если </a:t>
            </a:r>
            <a:r>
              <a:rPr lang="ru-RU" b="1" i="1" dirty="0" err="1"/>
              <a:t>К</a:t>
            </a:r>
            <a:r>
              <a:rPr lang="ru-RU" b="1" i="1" baseline="-25000" dirty="0" err="1"/>
              <a:t>н</a:t>
            </a:r>
            <a:r>
              <a:rPr lang="ru-RU" b="1" dirty="0"/>
              <a:t> </a:t>
            </a:r>
            <a:r>
              <a:rPr lang="ru-RU" b="1" i="1" dirty="0"/>
              <a:t>(</a:t>
            </a:r>
            <a:r>
              <a:rPr lang="ru-RU" b="1" i="1" dirty="0" err="1"/>
              <a:t>К</a:t>
            </a:r>
            <a:r>
              <a:rPr lang="ru-RU" b="1" i="1" baseline="-25000" dirty="0" err="1"/>
              <a:t>т</a:t>
            </a:r>
            <a:r>
              <a:rPr lang="ru-RU" b="1" i="1" baseline="-25000" dirty="0"/>
              <a:t>,</a:t>
            </a:r>
            <a:r>
              <a:rPr lang="ru-RU" b="1" i="1" dirty="0"/>
              <a:t> </a:t>
            </a:r>
            <a:r>
              <a:rPr lang="ru-RU" b="1" i="1" dirty="0" err="1"/>
              <a:t>К</a:t>
            </a:r>
            <a:r>
              <a:rPr lang="ru-RU" b="1" i="1" baseline="-25000" dirty="0" err="1"/>
              <a:t>э</a:t>
            </a:r>
            <a:r>
              <a:rPr lang="ru-RU" b="1" i="1" baseline="-25000" dirty="0"/>
              <a:t>.</a:t>
            </a:r>
            <a:r>
              <a:rPr lang="ru-RU" b="1" i="1" dirty="0"/>
              <a:t>)</a:t>
            </a:r>
            <a:r>
              <a:rPr lang="ru-RU" b="1" dirty="0"/>
              <a:t> ˂ 0,5</a:t>
            </a:r>
            <a:r>
              <a:rPr lang="ru-RU" dirty="0"/>
              <a:t>, то компания имеет низкую надежность.</a:t>
            </a:r>
          </a:p>
          <a:p>
            <a:r>
              <a:rPr lang="ru-RU" i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140968"/>
            <a:ext cx="749808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06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1049</TotalTime>
  <Words>1337</Words>
  <Application>Microsoft Office PowerPoint</Application>
  <PresentationFormat>Экран (4:3)</PresentationFormat>
  <Paragraphs>203</Paragraphs>
  <Slides>21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3" baseType="lpstr">
      <vt:lpstr>Angsana New</vt:lpstr>
      <vt:lpstr>Arial</vt:lpstr>
      <vt:lpstr>Calibri</vt:lpstr>
      <vt:lpstr>Corbel</vt:lpstr>
      <vt:lpstr>Gill Sans MT</vt:lpstr>
      <vt:lpstr>Symbol</vt:lpstr>
      <vt:lpstr>Times New Roman</vt:lpstr>
      <vt:lpstr>Verdana</vt:lpstr>
      <vt:lpstr>Wingdings</vt:lpstr>
      <vt:lpstr>Wingdings 2</vt:lpstr>
      <vt:lpstr>Солнцестояние</vt:lpstr>
      <vt:lpstr>Microsoft Equation 3.0</vt:lpstr>
      <vt:lpstr>Тема: «Обеспечение организационно-технологической надежности строительного производства»</vt:lpstr>
      <vt:lpstr>Основные проблемы строительного производства:</vt:lpstr>
      <vt:lpstr>        Целью оценки технологической надежности является разработка основных положений и методологии управления деятельностью строительных предприятий на основе применения различных количественных и качественных показателей эффективности на разных стадиях строительного производства.  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этапов проведения строительства или реконструкции объекта</vt:lpstr>
      <vt:lpstr>  I Этап  -  стадия  проектирование</vt:lpstr>
      <vt:lpstr>II Этап  - стадия транспортирования</vt:lpstr>
      <vt:lpstr>III Этап - СМР</vt:lpstr>
      <vt:lpstr>Показатели технологичности:</vt:lpstr>
      <vt:lpstr>Априорная диаграмма рангов, характеризующая уровень значимости критериев надежности для оценки строительных организаций на этапе СМР </vt:lpstr>
      <vt:lpstr>Таблица регистрации возникновения отказов</vt:lpstr>
      <vt:lpstr>Априорная диаграмма рангов, характеризующая уровень значимости критериев технологичности для оценки строительных организаций на этапе СМР </vt:lpstr>
      <vt:lpstr>   </vt:lpstr>
      <vt:lpstr>Ксмр.н=  0,3КМ/ КсрМ+ 0,4Коб/Ксроб+0,1Кт/Ксрт+0,2Кг(смр)/Ксрг(смр),</vt:lpstr>
      <vt:lpstr>Ксмр.т= 0,5 Кр/ Ксрр+ 0,33Кз.г./Ксрз.г.+ 0,17Кб/Ксрб  ,</vt:lpstr>
      <vt:lpstr>Кэ.общ.=  0,5 Кнез.стр  / Ксрнез.стр+ 0,33 Кл./Ксрл.+ 0,17RT/ RT ср  , </vt:lpstr>
      <vt:lpstr>Алгоритм оценки строительной фирмы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«Инновационные способы обеспечения организационно-технологической надежности строительного производства»</dc:title>
  <dc:creator>Black.User</dc:creator>
  <cp:lastModifiedBy>RePack by Diakov</cp:lastModifiedBy>
  <cp:revision>23</cp:revision>
  <dcterms:created xsi:type="dcterms:W3CDTF">2011-06-16T19:47:47Z</dcterms:created>
  <dcterms:modified xsi:type="dcterms:W3CDTF">2021-01-17T06:21:37Z</dcterms:modified>
</cp:coreProperties>
</file>